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4"/>
  </p:sldMasterIdLst>
  <p:notesMasterIdLst>
    <p:notesMasterId r:id="rId23"/>
  </p:notesMasterIdLst>
  <p:sldIdLst>
    <p:sldId id="256" r:id="rId5"/>
    <p:sldId id="276" r:id="rId6"/>
    <p:sldId id="257" r:id="rId7"/>
    <p:sldId id="270" r:id="rId8"/>
    <p:sldId id="259" r:id="rId9"/>
    <p:sldId id="260" r:id="rId10"/>
    <p:sldId id="261" r:id="rId11"/>
    <p:sldId id="262" r:id="rId12"/>
    <p:sldId id="263" r:id="rId13"/>
    <p:sldId id="264" r:id="rId14"/>
    <p:sldId id="265" r:id="rId15"/>
    <p:sldId id="267" r:id="rId16"/>
    <p:sldId id="269" r:id="rId17"/>
    <p:sldId id="271" r:id="rId18"/>
    <p:sldId id="272" r:id="rId19"/>
    <p:sldId id="273" r:id="rId20"/>
    <p:sldId id="274" r:id="rId21"/>
    <p:sldId id="275" r:id="rId22"/>
  </p:sldIdLst>
  <p:sldSz cx="14630400" cy="8229600"/>
  <p:notesSz cx="8229600" cy="14630400"/>
  <p:embeddedFontLst>
    <p:embeddedFont>
      <p:font typeface="Merriweather" panose="00000500000000000000" pitchFamily="2" charset="0"/>
      <p:regular r:id="rId24"/>
      <p:bold r:id="rId25"/>
      <p:italic r:id="rId26"/>
      <p:boldItalic r:id="rId27"/>
    </p:embeddedFont>
    <p:embeddedFont>
      <p:font typeface="Open Sans Bold" panose="020B0604020202020204" charset="0"/>
      <p:bold r:id="rId28"/>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9857D7A-A24B-19A0-DFFA-E433F3568551}" v="31" dt="2024-12-06T08:05:54.869"/>
    <p1510:client id="{62F0881C-B442-BF63-7015-04ABA0D10C81}" v="1" dt="2024-12-05T21:56:04.652"/>
    <p1510:client id="{A493F881-3E4D-9639-8AA0-4A6FC39A9C31}" v="92" dt="2024-12-05T22:14:58.380"/>
    <p1510:client id="{E45EC692-4E33-4DA5-6E69-1C47CE71E476}" v="103" dt="2024-12-06T08:16:28.728"/>
    <p1510:client id="{E755032C-87D5-4B44-B045-B33128E2A359}" v="129" dt="2024-12-05T22:16:42.11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3" d="100"/>
          <a:sy n="53" d="100"/>
        </p:scale>
        <p:origin x="77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viewProps" Target="viewProps.xml"/></Relationships>
</file>

<file path=ppt/diagrams/_rels/data1.xml.rels><?xml version="1.0" encoding="UTF-8" standalone="yes"?>
<Relationships xmlns="http://schemas.openxmlformats.org/package/2006/relationships"><Relationship Id="rId1" Type="http://schemas.openxmlformats.org/officeDocument/2006/relationships/hyperlink" Target="https://suprh-my.sharepoint.com/:w:/p/i_benchayb/EUSm3-BsuYZHvG0NTx_INSABXwQ3ayrIRU1xzxsgwmAkDg?e=ZaBk0j"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s://suprh-my.sharepoint.com/:w:/p/i_benchayb/EUSm3-BsuYZHvG0NTx_INSABXwQ3ayrIRU1xzxsgwmAkDg?e=ZaBk0j" TargetMode="Externa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8A3A4A-71FA-483C-9C1D-F59A0A868C89}"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fr-FR"/>
        </a:p>
      </dgm:t>
    </dgm:pt>
    <dgm:pt modelId="{FB3C9E45-86FC-4CCC-B763-1FD2BEB9C55B}">
      <dgm:prSet/>
      <dgm:spPr>
        <a:solidFill>
          <a:schemeClr val="tx1"/>
        </a:solidFill>
      </dgm:spPr>
      <dgm:t>
        <a:bodyPr/>
        <a:lstStyle/>
        <a:p>
          <a:pPr algn="l"/>
          <a:r>
            <a:rPr lang="en-US" b="1"/>
            <a:t>Les Fondamentaux de la Gestion des Données : SQL et NoSQL</a:t>
          </a:r>
          <a:endParaRPr lang="fr-FR"/>
        </a:p>
      </dgm:t>
    </dgm:pt>
    <dgm:pt modelId="{B8442677-68A2-4E4C-BBAC-5BEAD8263F53}" type="parTrans" cxnId="{2E3D8CEC-D45C-4684-BC01-2494D307E29D}">
      <dgm:prSet/>
      <dgm:spPr/>
      <dgm:t>
        <a:bodyPr/>
        <a:lstStyle/>
        <a:p>
          <a:endParaRPr lang="fr-FR"/>
        </a:p>
      </dgm:t>
    </dgm:pt>
    <dgm:pt modelId="{DBE09447-65BB-4957-9FE4-03D25A1E4778}" type="sibTrans" cxnId="{2E3D8CEC-D45C-4684-BC01-2494D307E29D}">
      <dgm:prSet/>
      <dgm:spPr/>
      <dgm:t>
        <a:bodyPr/>
        <a:lstStyle/>
        <a:p>
          <a:endParaRPr lang="fr-FR"/>
        </a:p>
      </dgm:t>
    </dgm:pt>
    <dgm:pt modelId="{0ADBFF2F-B372-424C-A589-994B0474E6C5}">
      <dgm:prSet/>
      <dgm:spPr>
        <a:solidFill>
          <a:schemeClr val="tx1"/>
        </a:solidFill>
      </dgm:spPr>
      <dgm:t>
        <a:bodyPr/>
        <a:lstStyle/>
        <a:p>
          <a:pPr algn="l"/>
          <a:r>
            <a:rPr lang="en-US" b="1"/>
            <a:t>Introduction aux bases de données relationnelles (SQL)</a:t>
          </a:r>
          <a:endParaRPr lang="fr-FR"/>
        </a:p>
      </dgm:t>
    </dgm:pt>
    <dgm:pt modelId="{CD055409-4548-44E9-837C-CEEF94B57D97}" type="parTrans" cxnId="{4CFC7FE7-AAD3-4052-8DC3-800199A6C12B}">
      <dgm:prSet/>
      <dgm:spPr/>
      <dgm:t>
        <a:bodyPr/>
        <a:lstStyle/>
        <a:p>
          <a:endParaRPr lang="fr-FR"/>
        </a:p>
      </dgm:t>
    </dgm:pt>
    <dgm:pt modelId="{2DE87747-ABE6-4586-BC5B-22466E845130}" type="sibTrans" cxnId="{4CFC7FE7-AAD3-4052-8DC3-800199A6C12B}">
      <dgm:prSet/>
      <dgm:spPr/>
      <dgm:t>
        <a:bodyPr/>
        <a:lstStyle/>
        <a:p>
          <a:endParaRPr lang="fr-FR"/>
        </a:p>
      </dgm:t>
    </dgm:pt>
    <dgm:pt modelId="{52EC973E-F2B8-4EC5-B527-2962D99A75FF}">
      <dgm:prSet/>
      <dgm:spPr>
        <a:solidFill>
          <a:schemeClr val="tx1"/>
        </a:solidFill>
      </dgm:spPr>
      <dgm:t>
        <a:bodyPr/>
        <a:lstStyle/>
        <a:p>
          <a:pPr algn="l"/>
          <a:r>
            <a:rPr lang="en-US" b="1"/>
            <a:t>Concepts clés des bases de données SQL</a:t>
          </a:r>
          <a:endParaRPr lang="fr-FR"/>
        </a:p>
      </dgm:t>
    </dgm:pt>
    <dgm:pt modelId="{FB7C4193-0399-47EE-9474-3A7D81F6A8C2}" type="parTrans" cxnId="{32F2D56C-A55F-4B0B-8AE1-D3C05CC70459}">
      <dgm:prSet/>
      <dgm:spPr/>
      <dgm:t>
        <a:bodyPr/>
        <a:lstStyle/>
        <a:p>
          <a:endParaRPr lang="fr-FR"/>
        </a:p>
      </dgm:t>
    </dgm:pt>
    <dgm:pt modelId="{C1CCCE54-86D9-4437-BF4A-B566663F2B57}" type="sibTrans" cxnId="{32F2D56C-A55F-4B0B-8AE1-D3C05CC70459}">
      <dgm:prSet/>
      <dgm:spPr/>
      <dgm:t>
        <a:bodyPr/>
        <a:lstStyle/>
        <a:p>
          <a:endParaRPr lang="fr-FR"/>
        </a:p>
      </dgm:t>
    </dgm:pt>
    <dgm:pt modelId="{21DAD48F-7EA1-4830-9717-A8CD4189D724}">
      <dgm:prSet/>
      <dgm:spPr>
        <a:solidFill>
          <a:schemeClr val="tx1"/>
        </a:solidFill>
      </dgm:spPr>
      <dgm:t>
        <a:bodyPr/>
        <a:lstStyle/>
        <a:p>
          <a:pPr algn="l"/>
          <a:r>
            <a:rPr lang="en-US" b="1"/>
            <a:t>Introduction aux bases de données non relationnelles (NoSQL)</a:t>
          </a:r>
          <a:endParaRPr lang="fr-FR"/>
        </a:p>
      </dgm:t>
    </dgm:pt>
    <dgm:pt modelId="{3B5506D2-D4A5-4535-9E73-42ED14E9B24C}" type="parTrans" cxnId="{E5EE17FB-F91A-4260-924F-CEC29AA7DF8C}">
      <dgm:prSet/>
      <dgm:spPr/>
      <dgm:t>
        <a:bodyPr/>
        <a:lstStyle/>
        <a:p>
          <a:endParaRPr lang="fr-FR"/>
        </a:p>
      </dgm:t>
    </dgm:pt>
    <dgm:pt modelId="{2134411A-9D9D-4340-A8F1-BF873B27040E}" type="sibTrans" cxnId="{E5EE17FB-F91A-4260-924F-CEC29AA7DF8C}">
      <dgm:prSet/>
      <dgm:spPr/>
      <dgm:t>
        <a:bodyPr/>
        <a:lstStyle/>
        <a:p>
          <a:endParaRPr lang="fr-FR"/>
        </a:p>
      </dgm:t>
    </dgm:pt>
    <dgm:pt modelId="{FB95DB7E-7A50-43B2-87E0-43A7D814D94D}">
      <dgm:prSet/>
      <dgm:spPr>
        <a:solidFill>
          <a:schemeClr val="tx1"/>
        </a:solidFill>
      </dgm:spPr>
      <dgm:t>
        <a:bodyPr/>
        <a:lstStyle/>
        <a:p>
          <a:pPr algn="l"/>
          <a:r>
            <a:rPr lang="en-US" b="1"/>
            <a:t>Différents types de bases de données NoSQL</a:t>
          </a:r>
          <a:endParaRPr lang="fr-FR"/>
        </a:p>
      </dgm:t>
    </dgm:pt>
    <dgm:pt modelId="{6CA8227C-764F-4972-B82D-CE8195646F7F}" type="parTrans" cxnId="{6AB6BF8A-08DE-4233-8F46-F52B76A6DD12}">
      <dgm:prSet/>
      <dgm:spPr/>
      <dgm:t>
        <a:bodyPr/>
        <a:lstStyle/>
        <a:p>
          <a:endParaRPr lang="fr-FR"/>
        </a:p>
      </dgm:t>
    </dgm:pt>
    <dgm:pt modelId="{CD4F38A0-4014-4580-BC55-C89439DEB6A9}" type="sibTrans" cxnId="{6AB6BF8A-08DE-4233-8F46-F52B76A6DD12}">
      <dgm:prSet/>
      <dgm:spPr/>
      <dgm:t>
        <a:bodyPr/>
        <a:lstStyle/>
        <a:p>
          <a:endParaRPr lang="fr-FR"/>
        </a:p>
      </dgm:t>
    </dgm:pt>
    <dgm:pt modelId="{859A8078-4555-448A-A120-D3F57EDF9CBC}">
      <dgm:prSet/>
      <dgm:spPr>
        <a:solidFill>
          <a:schemeClr val="tx1"/>
        </a:solidFill>
      </dgm:spPr>
      <dgm:t>
        <a:bodyPr/>
        <a:lstStyle/>
        <a:p>
          <a:pPr algn="l"/>
          <a:r>
            <a:rPr lang="en-US" b="1"/>
            <a:t>Avantages et inconvénients des bases de données SQL</a:t>
          </a:r>
          <a:endParaRPr lang="fr-FR"/>
        </a:p>
      </dgm:t>
    </dgm:pt>
    <dgm:pt modelId="{DB451BEF-7622-4409-A0E8-40CF5DD24349}" type="parTrans" cxnId="{4621A8E5-54FA-40D8-A3C7-8BF919A06EDC}">
      <dgm:prSet/>
      <dgm:spPr/>
      <dgm:t>
        <a:bodyPr/>
        <a:lstStyle/>
        <a:p>
          <a:endParaRPr lang="fr-FR"/>
        </a:p>
      </dgm:t>
    </dgm:pt>
    <dgm:pt modelId="{E31033FF-0A66-4A66-97FF-FAB3808E5E10}" type="sibTrans" cxnId="{4621A8E5-54FA-40D8-A3C7-8BF919A06EDC}">
      <dgm:prSet/>
      <dgm:spPr/>
      <dgm:t>
        <a:bodyPr/>
        <a:lstStyle/>
        <a:p>
          <a:endParaRPr lang="fr-FR"/>
        </a:p>
      </dgm:t>
    </dgm:pt>
    <dgm:pt modelId="{3DB0CE6E-EC91-4F67-B720-19C0DA5541A0}">
      <dgm:prSet/>
      <dgm:spPr>
        <a:solidFill>
          <a:schemeClr val="tx1"/>
        </a:solidFill>
      </dgm:spPr>
      <dgm:t>
        <a:bodyPr/>
        <a:lstStyle/>
        <a:p>
          <a:pPr algn="l"/>
          <a:r>
            <a:rPr lang="en-US" b="1"/>
            <a:t>Avantages et inconvénients des bases de données NoSQL</a:t>
          </a:r>
          <a:endParaRPr lang="fr-FR"/>
        </a:p>
      </dgm:t>
    </dgm:pt>
    <dgm:pt modelId="{BD6D5AFD-75AC-4CCA-9C4E-7F2BC925C25C}" type="parTrans" cxnId="{2F556412-A99E-499A-8600-2938EF544CC1}">
      <dgm:prSet/>
      <dgm:spPr/>
      <dgm:t>
        <a:bodyPr/>
        <a:lstStyle/>
        <a:p>
          <a:endParaRPr lang="fr-FR"/>
        </a:p>
      </dgm:t>
    </dgm:pt>
    <dgm:pt modelId="{7BEAE455-2FB5-47DD-B5E6-09C2E98451EC}" type="sibTrans" cxnId="{2F556412-A99E-499A-8600-2938EF544CC1}">
      <dgm:prSet/>
      <dgm:spPr/>
      <dgm:t>
        <a:bodyPr/>
        <a:lstStyle/>
        <a:p>
          <a:endParaRPr lang="fr-FR"/>
        </a:p>
      </dgm:t>
    </dgm:pt>
    <dgm:pt modelId="{1BF352C6-A80F-4190-A1A6-94B2136AA126}">
      <dgm:prSet/>
      <dgm:spPr>
        <a:solidFill>
          <a:schemeClr val="tx1"/>
        </a:solidFill>
      </dgm:spPr>
      <dgm:t>
        <a:bodyPr/>
        <a:lstStyle/>
        <a:p>
          <a:pPr algn="l"/>
          <a:r>
            <a:rPr lang="en-US" b="1"/>
            <a:t>Critères de choix entre SQL et NoSQL</a:t>
          </a:r>
          <a:endParaRPr lang="fr-FR"/>
        </a:p>
      </dgm:t>
    </dgm:pt>
    <dgm:pt modelId="{16072801-C0EB-4F06-9686-F91C05C75428}" type="parTrans" cxnId="{F0CFE5AB-9A7E-47F5-A96A-C36771C1CBED}">
      <dgm:prSet/>
      <dgm:spPr/>
      <dgm:t>
        <a:bodyPr/>
        <a:lstStyle/>
        <a:p>
          <a:endParaRPr lang="fr-FR"/>
        </a:p>
      </dgm:t>
    </dgm:pt>
    <dgm:pt modelId="{D921C66B-CB98-47FD-8107-9035FB7C8D80}" type="sibTrans" cxnId="{F0CFE5AB-9A7E-47F5-A96A-C36771C1CBED}">
      <dgm:prSet/>
      <dgm:spPr/>
      <dgm:t>
        <a:bodyPr/>
        <a:lstStyle/>
        <a:p>
          <a:endParaRPr lang="fr-FR"/>
        </a:p>
      </dgm:t>
    </dgm:pt>
    <dgm:pt modelId="{A4D2232B-3FE9-41CB-8561-90FF7F2D7287}">
      <dgm:prSet/>
      <dgm:spPr>
        <a:solidFill>
          <a:schemeClr val="tx1"/>
        </a:solidFill>
      </dgm:spPr>
      <dgm:t>
        <a:bodyPr/>
        <a:lstStyle/>
        <a:p>
          <a:pPr algn="l"/>
          <a:r>
            <a:rPr lang="en-US" b="1"/>
            <a:t>Études de cas et exemples d'utilisation : E-commerce Customer Behavior</a:t>
          </a:r>
          <a:endParaRPr lang="fr-FR"/>
        </a:p>
      </dgm:t>
    </dgm:pt>
    <dgm:pt modelId="{CEDB7DBE-4F8D-40FC-8430-E35D6AB48950}" type="parTrans" cxnId="{6C6AD3CA-ACD1-4FB0-A1AC-7E588781DA79}">
      <dgm:prSet/>
      <dgm:spPr/>
      <dgm:t>
        <a:bodyPr/>
        <a:lstStyle/>
        <a:p>
          <a:endParaRPr lang="fr-FR"/>
        </a:p>
      </dgm:t>
    </dgm:pt>
    <dgm:pt modelId="{99384BFD-E6E2-4683-B1D4-856CF0DC2E52}" type="sibTrans" cxnId="{6C6AD3CA-ACD1-4FB0-A1AC-7E588781DA79}">
      <dgm:prSet/>
      <dgm:spPr/>
      <dgm:t>
        <a:bodyPr/>
        <a:lstStyle/>
        <a:p>
          <a:endParaRPr lang="fr-FR"/>
        </a:p>
      </dgm:t>
    </dgm:pt>
    <dgm:pt modelId="{4DF3FC90-E4D6-4F7A-91A8-EDF2DCD3EBF4}">
      <dgm:prSet/>
      <dgm:spPr>
        <a:solidFill>
          <a:schemeClr val="tx1"/>
        </a:solidFill>
      </dgm:spPr>
      <dgm:t>
        <a:bodyPr/>
        <a:lstStyle/>
        <a:p>
          <a:pPr algn="l"/>
          <a:r>
            <a:rPr lang="en-US" b="1">
              <a:hlinkClick xmlns:r="http://schemas.openxmlformats.org/officeDocument/2006/relationships" r:id="rId1"/>
            </a:rPr>
            <a:t>Cas d’usage E-commerce </a:t>
          </a:r>
          <a:endParaRPr lang="fr-FR"/>
        </a:p>
      </dgm:t>
    </dgm:pt>
    <dgm:pt modelId="{5D6FAA92-FD51-4620-BBFC-D5CC1993408C}" type="parTrans" cxnId="{87B67BFF-927C-43DC-A932-49B91B40291F}">
      <dgm:prSet/>
      <dgm:spPr/>
      <dgm:t>
        <a:bodyPr/>
        <a:lstStyle/>
        <a:p>
          <a:endParaRPr lang="fr-FR"/>
        </a:p>
      </dgm:t>
    </dgm:pt>
    <dgm:pt modelId="{496DC3AE-151E-46A3-8330-1EBDA0E2CC38}" type="sibTrans" cxnId="{87B67BFF-927C-43DC-A932-49B91B40291F}">
      <dgm:prSet/>
      <dgm:spPr/>
      <dgm:t>
        <a:bodyPr/>
        <a:lstStyle/>
        <a:p>
          <a:endParaRPr lang="fr-FR"/>
        </a:p>
      </dgm:t>
    </dgm:pt>
    <dgm:pt modelId="{FB550805-283C-4D7E-91B5-97D801DBF632}">
      <dgm:prSet/>
      <dgm:spPr>
        <a:solidFill>
          <a:schemeClr val="tx1"/>
        </a:solidFill>
      </dgm:spPr>
      <dgm:t>
        <a:bodyPr/>
        <a:lstStyle/>
        <a:p>
          <a:pPr algn="l"/>
          <a:r>
            <a:rPr lang="fr-FR" b="1"/>
            <a:t>Conclusion</a:t>
          </a:r>
          <a:endParaRPr lang="fr-FR"/>
        </a:p>
      </dgm:t>
    </dgm:pt>
    <dgm:pt modelId="{DFE5E09C-A6A4-4BAC-A917-AE28A9D486E1}" type="parTrans" cxnId="{B5AA013F-F2C5-4853-B881-74C5A7253BF4}">
      <dgm:prSet/>
      <dgm:spPr/>
      <dgm:t>
        <a:bodyPr/>
        <a:lstStyle/>
        <a:p>
          <a:endParaRPr lang="fr-FR"/>
        </a:p>
      </dgm:t>
    </dgm:pt>
    <dgm:pt modelId="{86FA4F58-6F25-495D-B74A-D9C8CBE9841A}" type="sibTrans" cxnId="{B5AA013F-F2C5-4853-B881-74C5A7253BF4}">
      <dgm:prSet/>
      <dgm:spPr/>
      <dgm:t>
        <a:bodyPr/>
        <a:lstStyle/>
        <a:p>
          <a:endParaRPr lang="fr-FR"/>
        </a:p>
      </dgm:t>
    </dgm:pt>
    <dgm:pt modelId="{63D3AC56-2D85-4D59-990B-41AD9A3E1E99}" type="pres">
      <dgm:prSet presAssocID="{918A3A4A-71FA-483C-9C1D-F59A0A868C89}" presName="linear" presStyleCnt="0">
        <dgm:presLayoutVars>
          <dgm:animLvl val="lvl"/>
          <dgm:resizeHandles val="exact"/>
        </dgm:presLayoutVars>
      </dgm:prSet>
      <dgm:spPr/>
    </dgm:pt>
    <dgm:pt modelId="{BB8FCFDE-0F12-4D9E-B6D3-67666A203118}" type="pres">
      <dgm:prSet presAssocID="{FB3C9E45-86FC-4CCC-B763-1FD2BEB9C55B}" presName="parentText" presStyleLbl="node1" presStyleIdx="0" presStyleCnt="11" custLinFactNeighborY="-51053">
        <dgm:presLayoutVars>
          <dgm:chMax val="0"/>
          <dgm:bulletEnabled val="1"/>
        </dgm:presLayoutVars>
      </dgm:prSet>
      <dgm:spPr/>
    </dgm:pt>
    <dgm:pt modelId="{2C310DB6-737C-4096-BC1B-A8B3A5A6510F}" type="pres">
      <dgm:prSet presAssocID="{DBE09447-65BB-4957-9FE4-03D25A1E4778}" presName="spacer" presStyleCnt="0"/>
      <dgm:spPr/>
    </dgm:pt>
    <dgm:pt modelId="{FC0DCE9A-8EB7-4C82-89BA-EBA17B73E8B3}" type="pres">
      <dgm:prSet presAssocID="{0ADBFF2F-B372-424C-A589-994B0474E6C5}" presName="parentText" presStyleLbl="node1" presStyleIdx="1" presStyleCnt="11">
        <dgm:presLayoutVars>
          <dgm:chMax val="0"/>
          <dgm:bulletEnabled val="1"/>
        </dgm:presLayoutVars>
      </dgm:prSet>
      <dgm:spPr/>
    </dgm:pt>
    <dgm:pt modelId="{A3CDB56A-B46C-405C-811C-369913714BE8}" type="pres">
      <dgm:prSet presAssocID="{2DE87747-ABE6-4586-BC5B-22466E845130}" presName="spacer" presStyleCnt="0"/>
      <dgm:spPr/>
    </dgm:pt>
    <dgm:pt modelId="{35676684-358A-4037-BCF6-2EDDB97C2649}" type="pres">
      <dgm:prSet presAssocID="{52EC973E-F2B8-4EC5-B527-2962D99A75FF}" presName="parentText" presStyleLbl="node1" presStyleIdx="2" presStyleCnt="11" custLinFactY="-3060" custLinFactNeighborY="-100000">
        <dgm:presLayoutVars>
          <dgm:chMax val="0"/>
          <dgm:bulletEnabled val="1"/>
        </dgm:presLayoutVars>
      </dgm:prSet>
      <dgm:spPr/>
    </dgm:pt>
    <dgm:pt modelId="{61B0923C-ABBC-4765-86EC-475B752249A8}" type="pres">
      <dgm:prSet presAssocID="{C1CCCE54-86D9-4437-BF4A-B566663F2B57}" presName="spacer" presStyleCnt="0"/>
      <dgm:spPr/>
    </dgm:pt>
    <dgm:pt modelId="{5C3113C7-E5C3-461F-94BA-5ABC01B305C6}" type="pres">
      <dgm:prSet presAssocID="{21DAD48F-7EA1-4830-9717-A8CD4189D724}" presName="parentText" presStyleLbl="node1" presStyleIdx="3" presStyleCnt="11" custLinFactY="-16640" custLinFactNeighborY="-100000">
        <dgm:presLayoutVars>
          <dgm:chMax val="0"/>
          <dgm:bulletEnabled val="1"/>
        </dgm:presLayoutVars>
      </dgm:prSet>
      <dgm:spPr/>
    </dgm:pt>
    <dgm:pt modelId="{B026F4D2-5F43-4313-AD21-84743C578850}" type="pres">
      <dgm:prSet presAssocID="{2134411A-9D9D-4340-A8F1-BF873B27040E}" presName="spacer" presStyleCnt="0"/>
      <dgm:spPr/>
    </dgm:pt>
    <dgm:pt modelId="{828560E6-371B-479D-A380-5102F19E1ABD}" type="pres">
      <dgm:prSet presAssocID="{FB95DB7E-7A50-43B2-87E0-43A7D814D94D}" presName="parentText" presStyleLbl="node1" presStyleIdx="4" presStyleCnt="11" custLinFactY="-16640" custLinFactNeighborY="-100000">
        <dgm:presLayoutVars>
          <dgm:chMax val="0"/>
          <dgm:bulletEnabled val="1"/>
        </dgm:presLayoutVars>
      </dgm:prSet>
      <dgm:spPr/>
    </dgm:pt>
    <dgm:pt modelId="{3F0C231F-62E5-4DC4-B1C0-59431F649542}" type="pres">
      <dgm:prSet presAssocID="{CD4F38A0-4014-4580-BC55-C89439DEB6A9}" presName="spacer" presStyleCnt="0"/>
      <dgm:spPr/>
    </dgm:pt>
    <dgm:pt modelId="{4CEE7F07-83A1-4E19-A40E-AA5485199F6C}" type="pres">
      <dgm:prSet presAssocID="{859A8078-4555-448A-A120-D3F57EDF9CBC}" presName="parentText" presStyleLbl="node1" presStyleIdx="5" presStyleCnt="11" custLinFactY="-16640" custLinFactNeighborY="-100000">
        <dgm:presLayoutVars>
          <dgm:chMax val="0"/>
          <dgm:bulletEnabled val="1"/>
        </dgm:presLayoutVars>
      </dgm:prSet>
      <dgm:spPr/>
    </dgm:pt>
    <dgm:pt modelId="{162A1219-B59B-4F70-B05B-3C7436544DB1}" type="pres">
      <dgm:prSet presAssocID="{E31033FF-0A66-4A66-97FF-FAB3808E5E10}" presName="spacer" presStyleCnt="0"/>
      <dgm:spPr/>
    </dgm:pt>
    <dgm:pt modelId="{65B22976-522B-4F46-A6B7-F4FF349FC233}" type="pres">
      <dgm:prSet presAssocID="{3DB0CE6E-EC91-4F67-B720-19C0DA5541A0}" presName="parentText" presStyleLbl="node1" presStyleIdx="6" presStyleCnt="11" custLinFactY="-16640" custLinFactNeighborY="-100000">
        <dgm:presLayoutVars>
          <dgm:chMax val="0"/>
          <dgm:bulletEnabled val="1"/>
        </dgm:presLayoutVars>
      </dgm:prSet>
      <dgm:spPr/>
    </dgm:pt>
    <dgm:pt modelId="{DC566DE7-E2EB-4DC1-B772-2F8276081B40}" type="pres">
      <dgm:prSet presAssocID="{7BEAE455-2FB5-47DD-B5E6-09C2E98451EC}" presName="spacer" presStyleCnt="0"/>
      <dgm:spPr/>
    </dgm:pt>
    <dgm:pt modelId="{C8D339AE-A363-48CE-85EF-9B6F57E0B6A2}" type="pres">
      <dgm:prSet presAssocID="{1BF352C6-A80F-4190-A1A6-94B2136AA126}" presName="parentText" presStyleLbl="node1" presStyleIdx="7" presStyleCnt="11" custLinFactY="-16640" custLinFactNeighborY="-100000">
        <dgm:presLayoutVars>
          <dgm:chMax val="0"/>
          <dgm:bulletEnabled val="1"/>
        </dgm:presLayoutVars>
      </dgm:prSet>
      <dgm:spPr/>
    </dgm:pt>
    <dgm:pt modelId="{A7B6908D-81B9-40DC-96D1-68DB11574133}" type="pres">
      <dgm:prSet presAssocID="{D921C66B-CB98-47FD-8107-9035FB7C8D80}" presName="spacer" presStyleCnt="0"/>
      <dgm:spPr/>
    </dgm:pt>
    <dgm:pt modelId="{3242E189-8986-4AE2-B221-87EB3B88E9FD}" type="pres">
      <dgm:prSet presAssocID="{A4D2232B-3FE9-41CB-8561-90FF7F2D7287}" presName="parentText" presStyleLbl="node1" presStyleIdx="8" presStyleCnt="11" custLinFactY="-16640" custLinFactNeighborY="-100000">
        <dgm:presLayoutVars>
          <dgm:chMax val="0"/>
          <dgm:bulletEnabled val="1"/>
        </dgm:presLayoutVars>
      </dgm:prSet>
      <dgm:spPr/>
    </dgm:pt>
    <dgm:pt modelId="{ED1EC438-D679-46FB-94F0-06485679EED6}" type="pres">
      <dgm:prSet presAssocID="{99384BFD-E6E2-4683-B1D4-856CF0DC2E52}" presName="spacer" presStyleCnt="0"/>
      <dgm:spPr/>
    </dgm:pt>
    <dgm:pt modelId="{3E146B9E-6782-47A1-927E-FA01D8F1F173}" type="pres">
      <dgm:prSet presAssocID="{4DF3FC90-E4D6-4F7A-91A8-EDF2DCD3EBF4}" presName="parentText" presStyleLbl="node1" presStyleIdx="9" presStyleCnt="11" custLinFactY="-16640" custLinFactNeighborY="-100000">
        <dgm:presLayoutVars>
          <dgm:chMax val="0"/>
          <dgm:bulletEnabled val="1"/>
        </dgm:presLayoutVars>
      </dgm:prSet>
      <dgm:spPr/>
    </dgm:pt>
    <dgm:pt modelId="{B1362AFC-BF07-4DFC-ADDE-D648B9BAAC87}" type="pres">
      <dgm:prSet presAssocID="{496DC3AE-151E-46A3-8330-1EBDA0E2CC38}" presName="spacer" presStyleCnt="0"/>
      <dgm:spPr/>
    </dgm:pt>
    <dgm:pt modelId="{05F10B89-C4DA-464A-80DB-9992683A54B4}" type="pres">
      <dgm:prSet presAssocID="{FB550805-283C-4D7E-91B5-97D801DBF632}" presName="parentText" presStyleLbl="node1" presStyleIdx="10" presStyleCnt="11" custLinFactY="-16640" custLinFactNeighborY="-100000">
        <dgm:presLayoutVars>
          <dgm:chMax val="0"/>
          <dgm:bulletEnabled val="1"/>
        </dgm:presLayoutVars>
      </dgm:prSet>
      <dgm:spPr/>
    </dgm:pt>
  </dgm:ptLst>
  <dgm:cxnLst>
    <dgm:cxn modelId="{2F556412-A99E-499A-8600-2938EF544CC1}" srcId="{918A3A4A-71FA-483C-9C1D-F59A0A868C89}" destId="{3DB0CE6E-EC91-4F67-B720-19C0DA5541A0}" srcOrd="6" destOrd="0" parTransId="{BD6D5AFD-75AC-4CCA-9C4E-7F2BC925C25C}" sibTransId="{7BEAE455-2FB5-47DD-B5E6-09C2E98451EC}"/>
    <dgm:cxn modelId="{029AC035-0B63-4DE3-B41C-9704681CECA4}" type="presOf" srcId="{918A3A4A-71FA-483C-9C1D-F59A0A868C89}" destId="{63D3AC56-2D85-4D59-990B-41AD9A3E1E99}" srcOrd="0" destOrd="0" presId="urn:microsoft.com/office/officeart/2005/8/layout/vList2"/>
    <dgm:cxn modelId="{017EE43E-5EDB-42CF-85FE-872DB96F4CB1}" type="presOf" srcId="{FB95DB7E-7A50-43B2-87E0-43A7D814D94D}" destId="{828560E6-371B-479D-A380-5102F19E1ABD}" srcOrd="0" destOrd="0" presId="urn:microsoft.com/office/officeart/2005/8/layout/vList2"/>
    <dgm:cxn modelId="{B5AA013F-F2C5-4853-B881-74C5A7253BF4}" srcId="{918A3A4A-71FA-483C-9C1D-F59A0A868C89}" destId="{FB550805-283C-4D7E-91B5-97D801DBF632}" srcOrd="10" destOrd="0" parTransId="{DFE5E09C-A6A4-4BAC-A917-AE28A9D486E1}" sibTransId="{86FA4F58-6F25-495D-B74A-D9C8CBE9841A}"/>
    <dgm:cxn modelId="{32F2D56C-A55F-4B0B-8AE1-D3C05CC70459}" srcId="{918A3A4A-71FA-483C-9C1D-F59A0A868C89}" destId="{52EC973E-F2B8-4EC5-B527-2962D99A75FF}" srcOrd="2" destOrd="0" parTransId="{FB7C4193-0399-47EE-9474-3A7D81F6A8C2}" sibTransId="{C1CCCE54-86D9-4437-BF4A-B566663F2B57}"/>
    <dgm:cxn modelId="{78846952-FF3A-4606-8EC2-E6A0878F4A33}" type="presOf" srcId="{4DF3FC90-E4D6-4F7A-91A8-EDF2DCD3EBF4}" destId="{3E146B9E-6782-47A1-927E-FA01D8F1F173}" srcOrd="0" destOrd="0" presId="urn:microsoft.com/office/officeart/2005/8/layout/vList2"/>
    <dgm:cxn modelId="{523F8F79-092E-46F8-8F35-FB2A34F0DD8A}" type="presOf" srcId="{859A8078-4555-448A-A120-D3F57EDF9CBC}" destId="{4CEE7F07-83A1-4E19-A40E-AA5485199F6C}" srcOrd="0" destOrd="0" presId="urn:microsoft.com/office/officeart/2005/8/layout/vList2"/>
    <dgm:cxn modelId="{91B20681-C4D7-42E8-97AA-2A0C44E149EE}" type="presOf" srcId="{1BF352C6-A80F-4190-A1A6-94B2136AA126}" destId="{C8D339AE-A363-48CE-85EF-9B6F57E0B6A2}" srcOrd="0" destOrd="0" presId="urn:microsoft.com/office/officeart/2005/8/layout/vList2"/>
    <dgm:cxn modelId="{6AB6BF8A-08DE-4233-8F46-F52B76A6DD12}" srcId="{918A3A4A-71FA-483C-9C1D-F59A0A868C89}" destId="{FB95DB7E-7A50-43B2-87E0-43A7D814D94D}" srcOrd="4" destOrd="0" parTransId="{6CA8227C-764F-4972-B82D-CE8195646F7F}" sibTransId="{CD4F38A0-4014-4580-BC55-C89439DEB6A9}"/>
    <dgm:cxn modelId="{81586AA6-DEA9-4832-86A6-F7F7D1C1E300}" type="presOf" srcId="{0ADBFF2F-B372-424C-A589-994B0474E6C5}" destId="{FC0DCE9A-8EB7-4C82-89BA-EBA17B73E8B3}" srcOrd="0" destOrd="0" presId="urn:microsoft.com/office/officeart/2005/8/layout/vList2"/>
    <dgm:cxn modelId="{F0CFE5AB-9A7E-47F5-A96A-C36771C1CBED}" srcId="{918A3A4A-71FA-483C-9C1D-F59A0A868C89}" destId="{1BF352C6-A80F-4190-A1A6-94B2136AA126}" srcOrd="7" destOrd="0" parTransId="{16072801-C0EB-4F06-9686-F91C05C75428}" sibTransId="{D921C66B-CB98-47FD-8107-9035FB7C8D80}"/>
    <dgm:cxn modelId="{F7D280BB-481E-4266-821C-AEAD1CEA565E}" type="presOf" srcId="{52EC973E-F2B8-4EC5-B527-2962D99A75FF}" destId="{35676684-358A-4037-BCF6-2EDDB97C2649}" srcOrd="0" destOrd="0" presId="urn:microsoft.com/office/officeart/2005/8/layout/vList2"/>
    <dgm:cxn modelId="{8C52B4CA-AA21-4C20-8E5C-1D0B9810F26A}" type="presOf" srcId="{A4D2232B-3FE9-41CB-8561-90FF7F2D7287}" destId="{3242E189-8986-4AE2-B221-87EB3B88E9FD}" srcOrd="0" destOrd="0" presId="urn:microsoft.com/office/officeart/2005/8/layout/vList2"/>
    <dgm:cxn modelId="{6C6AD3CA-ACD1-4FB0-A1AC-7E588781DA79}" srcId="{918A3A4A-71FA-483C-9C1D-F59A0A868C89}" destId="{A4D2232B-3FE9-41CB-8561-90FF7F2D7287}" srcOrd="8" destOrd="0" parTransId="{CEDB7DBE-4F8D-40FC-8430-E35D6AB48950}" sibTransId="{99384BFD-E6E2-4683-B1D4-856CF0DC2E52}"/>
    <dgm:cxn modelId="{09BD54CD-19A2-4678-94F7-7DDFEE8BC301}" type="presOf" srcId="{FB3C9E45-86FC-4CCC-B763-1FD2BEB9C55B}" destId="{BB8FCFDE-0F12-4D9E-B6D3-67666A203118}" srcOrd="0" destOrd="0" presId="urn:microsoft.com/office/officeart/2005/8/layout/vList2"/>
    <dgm:cxn modelId="{61D677DB-E31D-489F-B804-5FA9FB53B9D2}" type="presOf" srcId="{3DB0CE6E-EC91-4F67-B720-19C0DA5541A0}" destId="{65B22976-522B-4F46-A6B7-F4FF349FC233}" srcOrd="0" destOrd="0" presId="urn:microsoft.com/office/officeart/2005/8/layout/vList2"/>
    <dgm:cxn modelId="{4621A8E5-54FA-40D8-A3C7-8BF919A06EDC}" srcId="{918A3A4A-71FA-483C-9C1D-F59A0A868C89}" destId="{859A8078-4555-448A-A120-D3F57EDF9CBC}" srcOrd="5" destOrd="0" parTransId="{DB451BEF-7622-4409-A0E8-40CF5DD24349}" sibTransId="{E31033FF-0A66-4A66-97FF-FAB3808E5E10}"/>
    <dgm:cxn modelId="{4CFC7FE7-AAD3-4052-8DC3-800199A6C12B}" srcId="{918A3A4A-71FA-483C-9C1D-F59A0A868C89}" destId="{0ADBFF2F-B372-424C-A589-994B0474E6C5}" srcOrd="1" destOrd="0" parTransId="{CD055409-4548-44E9-837C-CEEF94B57D97}" sibTransId="{2DE87747-ABE6-4586-BC5B-22466E845130}"/>
    <dgm:cxn modelId="{2E3D8CEC-D45C-4684-BC01-2494D307E29D}" srcId="{918A3A4A-71FA-483C-9C1D-F59A0A868C89}" destId="{FB3C9E45-86FC-4CCC-B763-1FD2BEB9C55B}" srcOrd="0" destOrd="0" parTransId="{B8442677-68A2-4E4C-BBAC-5BEAD8263F53}" sibTransId="{DBE09447-65BB-4957-9FE4-03D25A1E4778}"/>
    <dgm:cxn modelId="{969D05F1-D5E8-4118-801A-E8F9C5FC6C4E}" type="presOf" srcId="{21DAD48F-7EA1-4830-9717-A8CD4189D724}" destId="{5C3113C7-E5C3-461F-94BA-5ABC01B305C6}" srcOrd="0" destOrd="0" presId="urn:microsoft.com/office/officeart/2005/8/layout/vList2"/>
    <dgm:cxn modelId="{E5EE17FB-F91A-4260-924F-CEC29AA7DF8C}" srcId="{918A3A4A-71FA-483C-9C1D-F59A0A868C89}" destId="{21DAD48F-7EA1-4830-9717-A8CD4189D724}" srcOrd="3" destOrd="0" parTransId="{3B5506D2-D4A5-4535-9E73-42ED14E9B24C}" sibTransId="{2134411A-9D9D-4340-A8F1-BF873B27040E}"/>
    <dgm:cxn modelId="{D7D1B6FC-6D81-4C9B-829F-DD839721DADB}" type="presOf" srcId="{FB550805-283C-4D7E-91B5-97D801DBF632}" destId="{05F10B89-C4DA-464A-80DB-9992683A54B4}" srcOrd="0" destOrd="0" presId="urn:microsoft.com/office/officeart/2005/8/layout/vList2"/>
    <dgm:cxn modelId="{87B67BFF-927C-43DC-A932-49B91B40291F}" srcId="{918A3A4A-71FA-483C-9C1D-F59A0A868C89}" destId="{4DF3FC90-E4D6-4F7A-91A8-EDF2DCD3EBF4}" srcOrd="9" destOrd="0" parTransId="{5D6FAA92-FD51-4620-BBFC-D5CC1993408C}" sibTransId="{496DC3AE-151E-46A3-8330-1EBDA0E2CC38}"/>
    <dgm:cxn modelId="{72931A6C-BE5A-4DD9-A409-46A351E26849}" type="presParOf" srcId="{63D3AC56-2D85-4D59-990B-41AD9A3E1E99}" destId="{BB8FCFDE-0F12-4D9E-B6D3-67666A203118}" srcOrd="0" destOrd="0" presId="urn:microsoft.com/office/officeart/2005/8/layout/vList2"/>
    <dgm:cxn modelId="{03B1DCCC-DB83-4F2C-A6A4-F5844B328306}" type="presParOf" srcId="{63D3AC56-2D85-4D59-990B-41AD9A3E1E99}" destId="{2C310DB6-737C-4096-BC1B-A8B3A5A6510F}" srcOrd="1" destOrd="0" presId="urn:microsoft.com/office/officeart/2005/8/layout/vList2"/>
    <dgm:cxn modelId="{12871B93-B599-4389-A753-F2FCC5DAB6F3}" type="presParOf" srcId="{63D3AC56-2D85-4D59-990B-41AD9A3E1E99}" destId="{FC0DCE9A-8EB7-4C82-89BA-EBA17B73E8B3}" srcOrd="2" destOrd="0" presId="urn:microsoft.com/office/officeart/2005/8/layout/vList2"/>
    <dgm:cxn modelId="{82354B2C-6CA6-4628-91E7-F331A969982D}" type="presParOf" srcId="{63D3AC56-2D85-4D59-990B-41AD9A3E1E99}" destId="{A3CDB56A-B46C-405C-811C-369913714BE8}" srcOrd="3" destOrd="0" presId="urn:microsoft.com/office/officeart/2005/8/layout/vList2"/>
    <dgm:cxn modelId="{91404A4D-0A31-4A5F-8BB9-256321EE68B7}" type="presParOf" srcId="{63D3AC56-2D85-4D59-990B-41AD9A3E1E99}" destId="{35676684-358A-4037-BCF6-2EDDB97C2649}" srcOrd="4" destOrd="0" presId="urn:microsoft.com/office/officeart/2005/8/layout/vList2"/>
    <dgm:cxn modelId="{98B16845-FC28-4707-B226-2A2301D3D04C}" type="presParOf" srcId="{63D3AC56-2D85-4D59-990B-41AD9A3E1E99}" destId="{61B0923C-ABBC-4765-86EC-475B752249A8}" srcOrd="5" destOrd="0" presId="urn:microsoft.com/office/officeart/2005/8/layout/vList2"/>
    <dgm:cxn modelId="{BC06D3D7-7770-4695-AF3B-53F03C581B21}" type="presParOf" srcId="{63D3AC56-2D85-4D59-990B-41AD9A3E1E99}" destId="{5C3113C7-E5C3-461F-94BA-5ABC01B305C6}" srcOrd="6" destOrd="0" presId="urn:microsoft.com/office/officeart/2005/8/layout/vList2"/>
    <dgm:cxn modelId="{EE3B3F8B-3E51-456E-8FDC-E573DF5D29E2}" type="presParOf" srcId="{63D3AC56-2D85-4D59-990B-41AD9A3E1E99}" destId="{B026F4D2-5F43-4313-AD21-84743C578850}" srcOrd="7" destOrd="0" presId="urn:microsoft.com/office/officeart/2005/8/layout/vList2"/>
    <dgm:cxn modelId="{D0BF503F-1897-424E-AE4B-F0D12DF9BC2F}" type="presParOf" srcId="{63D3AC56-2D85-4D59-990B-41AD9A3E1E99}" destId="{828560E6-371B-479D-A380-5102F19E1ABD}" srcOrd="8" destOrd="0" presId="urn:microsoft.com/office/officeart/2005/8/layout/vList2"/>
    <dgm:cxn modelId="{FB58B2FA-B601-4545-9E0E-28A114305708}" type="presParOf" srcId="{63D3AC56-2D85-4D59-990B-41AD9A3E1E99}" destId="{3F0C231F-62E5-4DC4-B1C0-59431F649542}" srcOrd="9" destOrd="0" presId="urn:microsoft.com/office/officeart/2005/8/layout/vList2"/>
    <dgm:cxn modelId="{78757D5D-1ECE-4E2E-B19D-8FFBC3CED535}" type="presParOf" srcId="{63D3AC56-2D85-4D59-990B-41AD9A3E1E99}" destId="{4CEE7F07-83A1-4E19-A40E-AA5485199F6C}" srcOrd="10" destOrd="0" presId="urn:microsoft.com/office/officeart/2005/8/layout/vList2"/>
    <dgm:cxn modelId="{26F87FC4-E200-41DD-85B4-CA634F6564D6}" type="presParOf" srcId="{63D3AC56-2D85-4D59-990B-41AD9A3E1E99}" destId="{162A1219-B59B-4F70-B05B-3C7436544DB1}" srcOrd="11" destOrd="0" presId="urn:microsoft.com/office/officeart/2005/8/layout/vList2"/>
    <dgm:cxn modelId="{7A9D5353-7F3F-43F3-AEB9-40D4CF4F6086}" type="presParOf" srcId="{63D3AC56-2D85-4D59-990B-41AD9A3E1E99}" destId="{65B22976-522B-4F46-A6B7-F4FF349FC233}" srcOrd="12" destOrd="0" presId="urn:microsoft.com/office/officeart/2005/8/layout/vList2"/>
    <dgm:cxn modelId="{EB16F0A6-0211-4FD9-A6C7-493DC1D5EFD2}" type="presParOf" srcId="{63D3AC56-2D85-4D59-990B-41AD9A3E1E99}" destId="{DC566DE7-E2EB-4DC1-B772-2F8276081B40}" srcOrd="13" destOrd="0" presId="urn:microsoft.com/office/officeart/2005/8/layout/vList2"/>
    <dgm:cxn modelId="{298EA31B-FF0C-431F-80C2-31A1C20F9006}" type="presParOf" srcId="{63D3AC56-2D85-4D59-990B-41AD9A3E1E99}" destId="{C8D339AE-A363-48CE-85EF-9B6F57E0B6A2}" srcOrd="14" destOrd="0" presId="urn:microsoft.com/office/officeart/2005/8/layout/vList2"/>
    <dgm:cxn modelId="{3492637B-AC14-446A-B55B-14A0EC30508B}" type="presParOf" srcId="{63D3AC56-2D85-4D59-990B-41AD9A3E1E99}" destId="{A7B6908D-81B9-40DC-96D1-68DB11574133}" srcOrd="15" destOrd="0" presId="urn:microsoft.com/office/officeart/2005/8/layout/vList2"/>
    <dgm:cxn modelId="{7DE99216-84A8-4857-8E2F-08219A524F86}" type="presParOf" srcId="{63D3AC56-2D85-4D59-990B-41AD9A3E1E99}" destId="{3242E189-8986-4AE2-B221-87EB3B88E9FD}" srcOrd="16" destOrd="0" presId="urn:microsoft.com/office/officeart/2005/8/layout/vList2"/>
    <dgm:cxn modelId="{1E0FBC63-4328-4C41-B731-E7CE7352F6F9}" type="presParOf" srcId="{63D3AC56-2D85-4D59-990B-41AD9A3E1E99}" destId="{ED1EC438-D679-46FB-94F0-06485679EED6}" srcOrd="17" destOrd="0" presId="urn:microsoft.com/office/officeart/2005/8/layout/vList2"/>
    <dgm:cxn modelId="{8F87B7E8-CDB8-48BB-BBAC-213C97B33AD9}" type="presParOf" srcId="{63D3AC56-2D85-4D59-990B-41AD9A3E1E99}" destId="{3E146B9E-6782-47A1-927E-FA01D8F1F173}" srcOrd="18" destOrd="0" presId="urn:microsoft.com/office/officeart/2005/8/layout/vList2"/>
    <dgm:cxn modelId="{01676FB0-28F3-47CB-B515-7351915C0C3E}" type="presParOf" srcId="{63D3AC56-2D85-4D59-990B-41AD9A3E1E99}" destId="{B1362AFC-BF07-4DFC-ADDE-D648B9BAAC87}" srcOrd="19" destOrd="0" presId="urn:microsoft.com/office/officeart/2005/8/layout/vList2"/>
    <dgm:cxn modelId="{680B60B1-7045-4DE8-A18A-AFF166E7C16C}" type="presParOf" srcId="{63D3AC56-2D85-4D59-990B-41AD9A3E1E99}" destId="{05F10B89-C4DA-464A-80DB-9992683A54B4}" srcOrd="2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8FCFDE-0F12-4D9E-B6D3-67666A203118}">
      <dsp:nvSpPr>
        <dsp:cNvPr id="0" name=""/>
        <dsp:cNvSpPr/>
      </dsp:nvSpPr>
      <dsp:spPr>
        <a:xfrm>
          <a:off x="0" y="48129"/>
          <a:ext cx="13718941" cy="503685"/>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Les Fondamentaux de la Gestion des Données : SQL et NoSQL</a:t>
          </a:r>
          <a:endParaRPr lang="fr-FR" sz="2100" kern="1200"/>
        </a:p>
      </dsp:txBody>
      <dsp:txXfrm>
        <a:off x="24588" y="72717"/>
        <a:ext cx="13669765" cy="454509"/>
      </dsp:txXfrm>
    </dsp:sp>
    <dsp:sp modelId="{FC0DCE9A-8EB7-4C82-89BA-EBA17B73E8B3}">
      <dsp:nvSpPr>
        <dsp:cNvPr id="0" name=""/>
        <dsp:cNvSpPr/>
      </dsp:nvSpPr>
      <dsp:spPr>
        <a:xfrm>
          <a:off x="0" y="643171"/>
          <a:ext cx="13718941" cy="503685"/>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Introduction aux bases de données relationnelles (SQL)</a:t>
          </a:r>
          <a:endParaRPr lang="fr-FR" sz="2100" kern="1200"/>
        </a:p>
      </dsp:txBody>
      <dsp:txXfrm>
        <a:off x="24588" y="667759"/>
        <a:ext cx="13669765" cy="454509"/>
      </dsp:txXfrm>
    </dsp:sp>
    <dsp:sp modelId="{35676684-358A-4037-BCF6-2EDDB97C2649}">
      <dsp:nvSpPr>
        <dsp:cNvPr id="0" name=""/>
        <dsp:cNvSpPr/>
      </dsp:nvSpPr>
      <dsp:spPr>
        <a:xfrm>
          <a:off x="0" y="1131443"/>
          <a:ext cx="13718941" cy="503685"/>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Concepts clés des bases de données SQL</a:t>
          </a:r>
          <a:endParaRPr lang="fr-FR" sz="2100" kern="1200"/>
        </a:p>
      </dsp:txBody>
      <dsp:txXfrm>
        <a:off x="24588" y="1156031"/>
        <a:ext cx="13669765" cy="454509"/>
      </dsp:txXfrm>
    </dsp:sp>
    <dsp:sp modelId="{5C3113C7-E5C3-461F-94BA-5ABC01B305C6}">
      <dsp:nvSpPr>
        <dsp:cNvPr id="0" name=""/>
        <dsp:cNvSpPr/>
      </dsp:nvSpPr>
      <dsp:spPr>
        <a:xfrm>
          <a:off x="0" y="1627208"/>
          <a:ext cx="13718941" cy="503685"/>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Introduction aux bases de données non relationnelles (NoSQL)</a:t>
          </a:r>
          <a:endParaRPr lang="fr-FR" sz="2100" kern="1200"/>
        </a:p>
      </dsp:txBody>
      <dsp:txXfrm>
        <a:off x="24588" y="1651796"/>
        <a:ext cx="13669765" cy="454509"/>
      </dsp:txXfrm>
    </dsp:sp>
    <dsp:sp modelId="{828560E6-371B-479D-A380-5102F19E1ABD}">
      <dsp:nvSpPr>
        <dsp:cNvPr id="0" name=""/>
        <dsp:cNvSpPr/>
      </dsp:nvSpPr>
      <dsp:spPr>
        <a:xfrm>
          <a:off x="0" y="2191373"/>
          <a:ext cx="13718941" cy="503685"/>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Différents types de bases de données NoSQL</a:t>
          </a:r>
          <a:endParaRPr lang="fr-FR" sz="2100" kern="1200"/>
        </a:p>
      </dsp:txBody>
      <dsp:txXfrm>
        <a:off x="24588" y="2215961"/>
        <a:ext cx="13669765" cy="454509"/>
      </dsp:txXfrm>
    </dsp:sp>
    <dsp:sp modelId="{4CEE7F07-83A1-4E19-A40E-AA5485199F6C}">
      <dsp:nvSpPr>
        <dsp:cNvPr id="0" name=""/>
        <dsp:cNvSpPr/>
      </dsp:nvSpPr>
      <dsp:spPr>
        <a:xfrm>
          <a:off x="0" y="2755538"/>
          <a:ext cx="13718941" cy="503685"/>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Avantages et inconvénients des bases de données SQL</a:t>
          </a:r>
          <a:endParaRPr lang="fr-FR" sz="2100" kern="1200"/>
        </a:p>
      </dsp:txBody>
      <dsp:txXfrm>
        <a:off x="24588" y="2780126"/>
        <a:ext cx="13669765" cy="454509"/>
      </dsp:txXfrm>
    </dsp:sp>
    <dsp:sp modelId="{65B22976-522B-4F46-A6B7-F4FF349FC233}">
      <dsp:nvSpPr>
        <dsp:cNvPr id="0" name=""/>
        <dsp:cNvSpPr/>
      </dsp:nvSpPr>
      <dsp:spPr>
        <a:xfrm>
          <a:off x="0" y="3319703"/>
          <a:ext cx="13718941" cy="503685"/>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Avantages et inconvénients des bases de données NoSQL</a:t>
          </a:r>
          <a:endParaRPr lang="fr-FR" sz="2100" kern="1200"/>
        </a:p>
      </dsp:txBody>
      <dsp:txXfrm>
        <a:off x="24588" y="3344291"/>
        <a:ext cx="13669765" cy="454509"/>
      </dsp:txXfrm>
    </dsp:sp>
    <dsp:sp modelId="{C8D339AE-A363-48CE-85EF-9B6F57E0B6A2}">
      <dsp:nvSpPr>
        <dsp:cNvPr id="0" name=""/>
        <dsp:cNvSpPr/>
      </dsp:nvSpPr>
      <dsp:spPr>
        <a:xfrm>
          <a:off x="0" y="3883868"/>
          <a:ext cx="13718941" cy="503685"/>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Critères de choix entre SQL et NoSQL</a:t>
          </a:r>
          <a:endParaRPr lang="fr-FR" sz="2100" kern="1200"/>
        </a:p>
      </dsp:txBody>
      <dsp:txXfrm>
        <a:off x="24588" y="3908456"/>
        <a:ext cx="13669765" cy="454509"/>
      </dsp:txXfrm>
    </dsp:sp>
    <dsp:sp modelId="{3242E189-8986-4AE2-B221-87EB3B88E9FD}">
      <dsp:nvSpPr>
        <dsp:cNvPr id="0" name=""/>
        <dsp:cNvSpPr/>
      </dsp:nvSpPr>
      <dsp:spPr>
        <a:xfrm>
          <a:off x="0" y="4448033"/>
          <a:ext cx="13718941" cy="503685"/>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t>Études de cas et exemples d'utilisation : E-commerce Customer Behavior</a:t>
          </a:r>
          <a:endParaRPr lang="fr-FR" sz="2100" kern="1200"/>
        </a:p>
      </dsp:txBody>
      <dsp:txXfrm>
        <a:off x="24588" y="4472621"/>
        <a:ext cx="13669765" cy="454509"/>
      </dsp:txXfrm>
    </dsp:sp>
    <dsp:sp modelId="{3E146B9E-6782-47A1-927E-FA01D8F1F173}">
      <dsp:nvSpPr>
        <dsp:cNvPr id="0" name=""/>
        <dsp:cNvSpPr/>
      </dsp:nvSpPr>
      <dsp:spPr>
        <a:xfrm>
          <a:off x="0" y="5012198"/>
          <a:ext cx="13718941" cy="503685"/>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en-US" sz="2100" b="1" kern="1200">
              <a:hlinkClick xmlns:r="http://schemas.openxmlformats.org/officeDocument/2006/relationships" r:id="rId1"/>
            </a:rPr>
            <a:t>Cas d’usage E-commerce </a:t>
          </a:r>
          <a:endParaRPr lang="fr-FR" sz="2100" kern="1200"/>
        </a:p>
      </dsp:txBody>
      <dsp:txXfrm>
        <a:off x="24588" y="5036786"/>
        <a:ext cx="13669765" cy="454509"/>
      </dsp:txXfrm>
    </dsp:sp>
    <dsp:sp modelId="{05F10B89-C4DA-464A-80DB-9992683A54B4}">
      <dsp:nvSpPr>
        <dsp:cNvPr id="0" name=""/>
        <dsp:cNvSpPr/>
      </dsp:nvSpPr>
      <dsp:spPr>
        <a:xfrm>
          <a:off x="0" y="5576363"/>
          <a:ext cx="13718941" cy="503685"/>
        </a:xfrm>
        <a:prstGeom prst="roundRect">
          <a:avLst/>
        </a:prstGeom>
        <a:solidFill>
          <a:schemeClr val="tx1"/>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l" defTabSz="933450">
            <a:lnSpc>
              <a:spcPct val="90000"/>
            </a:lnSpc>
            <a:spcBef>
              <a:spcPct val="0"/>
            </a:spcBef>
            <a:spcAft>
              <a:spcPct val="35000"/>
            </a:spcAft>
            <a:buNone/>
          </a:pPr>
          <a:r>
            <a:rPr lang="fr-FR" sz="2100" b="1" kern="1200"/>
            <a:t>Conclusion</a:t>
          </a:r>
          <a:endParaRPr lang="fr-FR" sz="2100" kern="1200"/>
        </a:p>
      </dsp:txBody>
      <dsp:txXfrm>
        <a:off x="24588" y="5600951"/>
        <a:ext cx="13669765" cy="45450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02752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rgbClr val="E2E6E9"/>
                </a:solidFill>
                <a:latin typeface="Merriweather" pitchFamily="34" charset="0"/>
                <a:ea typeface="Merriweather" pitchFamily="34" charset="-122"/>
                <a:cs typeface="Merriweather" pitchFamily="34" charset="-120"/>
              </a:rPr>
              <a:t>Bienvenue à </a:t>
            </a:r>
            <a:r>
              <a:rPr lang="en-US" sz="1200" err="1">
                <a:solidFill>
                  <a:srgbClr val="E2E6E9"/>
                </a:solidFill>
                <a:latin typeface="Merriweather" pitchFamily="34" charset="0"/>
                <a:ea typeface="Merriweather" pitchFamily="34" charset="-122"/>
                <a:cs typeface="Merriweather" pitchFamily="34" charset="-120"/>
              </a:rPr>
              <a:t>l’atelier</a:t>
            </a:r>
            <a:r>
              <a:rPr lang="en-US" sz="1200">
                <a:solidFill>
                  <a:srgbClr val="E2E6E9"/>
                </a:solidFill>
                <a:latin typeface="Merriweather" pitchFamily="34" charset="0"/>
                <a:ea typeface="Merriweather" pitchFamily="34" charset="-122"/>
                <a:cs typeface="Merriweather" pitchFamily="34" charset="-120"/>
              </a:rPr>
              <a:t> sur la </a:t>
            </a:r>
            <a:r>
              <a:rPr lang="en-US" sz="1200" err="1">
                <a:solidFill>
                  <a:srgbClr val="E2E6E9"/>
                </a:solidFill>
                <a:latin typeface="Merriweather" pitchFamily="34" charset="0"/>
                <a:ea typeface="Merriweather" pitchFamily="34" charset="-122"/>
                <a:cs typeface="Merriweather" pitchFamily="34" charset="-120"/>
              </a:rPr>
              <a:t>comparaison</a:t>
            </a:r>
            <a:r>
              <a:rPr lang="en-US" sz="1200">
                <a:solidFill>
                  <a:srgbClr val="E2E6E9"/>
                </a:solidFill>
                <a:latin typeface="Merriweather" pitchFamily="34" charset="0"/>
                <a:ea typeface="Merriweather" pitchFamily="34" charset="-122"/>
                <a:cs typeface="Merriweather" pitchFamily="34" charset="-120"/>
              </a:rPr>
              <a:t> entre SQL et NoSQL dans le </a:t>
            </a:r>
            <a:r>
              <a:rPr lang="en-US" sz="1200" err="1">
                <a:solidFill>
                  <a:srgbClr val="E2E6E9"/>
                </a:solidFill>
                <a:latin typeface="Merriweather" pitchFamily="34" charset="0"/>
                <a:ea typeface="Merriweather" pitchFamily="34" charset="-122"/>
                <a:cs typeface="Merriweather" pitchFamily="34" charset="-120"/>
              </a:rPr>
              <a:t>contexte</a:t>
            </a:r>
            <a:r>
              <a:rPr lang="en-US" sz="1200">
                <a:solidFill>
                  <a:srgbClr val="E2E6E9"/>
                </a:solidFill>
                <a:latin typeface="Merriweather" pitchFamily="34" charset="0"/>
                <a:ea typeface="Merriweather" pitchFamily="34" charset="-122"/>
                <a:cs typeface="Merriweather" pitchFamily="34" charset="-120"/>
              </a:rPr>
              <a:t> d’un e-commerce. Nous </a:t>
            </a:r>
            <a:r>
              <a:rPr lang="en-US" sz="1200" err="1">
                <a:solidFill>
                  <a:srgbClr val="E2E6E9"/>
                </a:solidFill>
                <a:latin typeface="Merriweather" pitchFamily="34" charset="0"/>
                <a:ea typeface="Merriweather" pitchFamily="34" charset="-122"/>
                <a:cs typeface="Merriweather" pitchFamily="34" charset="-120"/>
              </a:rPr>
              <a:t>explorerons</a:t>
            </a:r>
            <a:r>
              <a:rPr lang="en-US" sz="1200">
                <a:solidFill>
                  <a:srgbClr val="E2E6E9"/>
                </a:solidFill>
                <a:latin typeface="Merriweather" pitchFamily="34" charset="0"/>
                <a:ea typeface="Merriweather" pitchFamily="34" charset="-122"/>
                <a:cs typeface="Merriweather" pitchFamily="34" charset="-120"/>
              </a:rPr>
              <a:t> les </a:t>
            </a:r>
            <a:r>
              <a:rPr lang="en-US" sz="1200" err="1">
                <a:solidFill>
                  <a:srgbClr val="E2E6E9"/>
                </a:solidFill>
                <a:latin typeface="Merriweather" pitchFamily="34" charset="0"/>
                <a:ea typeface="Merriweather" pitchFamily="34" charset="-122"/>
                <a:cs typeface="Merriweather" pitchFamily="34" charset="-120"/>
              </a:rPr>
              <a:t>fondamentaux</a:t>
            </a:r>
            <a:r>
              <a:rPr lang="en-US" sz="1200">
                <a:solidFill>
                  <a:srgbClr val="E2E6E9"/>
                </a:solidFill>
                <a:latin typeface="Merriweather" pitchFamily="34" charset="0"/>
                <a:ea typeface="Merriweather" pitchFamily="34" charset="-122"/>
                <a:cs typeface="Merriweather" pitchFamily="34" charset="-120"/>
              </a:rPr>
              <a:t> de la gestion des données, les </a:t>
            </a:r>
            <a:r>
              <a:rPr lang="en-US" sz="1200" err="1">
                <a:solidFill>
                  <a:srgbClr val="E2E6E9"/>
                </a:solidFill>
                <a:latin typeface="Merriweather" pitchFamily="34" charset="0"/>
                <a:ea typeface="Merriweather" pitchFamily="34" charset="-122"/>
                <a:cs typeface="Merriweather" pitchFamily="34" charset="-120"/>
              </a:rPr>
              <a:t>avantages</a:t>
            </a:r>
            <a:r>
              <a:rPr lang="en-US" sz="1200">
                <a:solidFill>
                  <a:srgbClr val="E2E6E9"/>
                </a:solidFill>
                <a:latin typeface="Merriweather" pitchFamily="34" charset="0"/>
                <a:ea typeface="Merriweather" pitchFamily="34" charset="-122"/>
                <a:cs typeface="Merriweather" pitchFamily="34" charset="-120"/>
              </a:rPr>
              <a:t> et les </a:t>
            </a:r>
            <a:r>
              <a:rPr lang="en-US" sz="1200" err="1">
                <a:solidFill>
                  <a:srgbClr val="E2E6E9"/>
                </a:solidFill>
                <a:latin typeface="Merriweather" pitchFamily="34" charset="0"/>
                <a:ea typeface="Merriweather" pitchFamily="34" charset="-122"/>
                <a:cs typeface="Merriweather" pitchFamily="34" charset="-120"/>
              </a:rPr>
              <a:t>inconvénients</a:t>
            </a:r>
            <a:r>
              <a:rPr lang="en-US" sz="1200">
                <a:solidFill>
                  <a:srgbClr val="E2E6E9"/>
                </a:solidFill>
                <a:latin typeface="Merriweather" pitchFamily="34" charset="0"/>
                <a:ea typeface="Merriweather" pitchFamily="34" charset="-122"/>
                <a:cs typeface="Merriweather" pitchFamily="34" charset="-120"/>
              </a:rPr>
              <a:t> de </a:t>
            </a:r>
            <a:r>
              <a:rPr lang="en-US" sz="1200" err="1">
                <a:solidFill>
                  <a:srgbClr val="E2E6E9"/>
                </a:solidFill>
                <a:latin typeface="Merriweather" pitchFamily="34" charset="0"/>
                <a:ea typeface="Merriweather" pitchFamily="34" charset="-122"/>
                <a:cs typeface="Merriweather" pitchFamily="34" charset="-120"/>
              </a:rPr>
              <a:t>chaque</a:t>
            </a:r>
            <a:r>
              <a:rPr lang="en-US" sz="1200">
                <a:solidFill>
                  <a:srgbClr val="E2E6E9"/>
                </a:solidFill>
                <a:latin typeface="Merriweather" pitchFamily="34" charset="0"/>
                <a:ea typeface="Merriweather" pitchFamily="34" charset="-122"/>
                <a:cs typeface="Merriweather" pitchFamily="34" charset="-120"/>
              </a:rPr>
              <a:t> type de base de données, et les </a:t>
            </a:r>
            <a:r>
              <a:rPr lang="en-US" sz="1200" err="1">
                <a:solidFill>
                  <a:srgbClr val="E2E6E9"/>
                </a:solidFill>
                <a:latin typeface="Merriweather" pitchFamily="34" charset="0"/>
                <a:ea typeface="Merriweather" pitchFamily="34" charset="-122"/>
                <a:cs typeface="Merriweather" pitchFamily="34" charset="-120"/>
              </a:rPr>
              <a:t>critères</a:t>
            </a:r>
            <a:r>
              <a:rPr lang="en-US" sz="1200">
                <a:solidFill>
                  <a:srgbClr val="E2E6E9"/>
                </a:solidFill>
                <a:latin typeface="Merriweather" pitchFamily="34" charset="0"/>
                <a:ea typeface="Merriweather" pitchFamily="34" charset="-122"/>
                <a:cs typeface="Merriweather" pitchFamily="34" charset="-120"/>
              </a:rPr>
              <a:t> à prendre </a:t>
            </a:r>
            <a:r>
              <a:rPr lang="en-US" sz="1200" err="1">
                <a:solidFill>
                  <a:srgbClr val="E2E6E9"/>
                </a:solidFill>
                <a:latin typeface="Merriweather" pitchFamily="34" charset="0"/>
                <a:ea typeface="Merriweather" pitchFamily="34" charset="-122"/>
                <a:cs typeface="Merriweather" pitchFamily="34" charset="-120"/>
              </a:rPr>
              <a:t>en</a:t>
            </a:r>
            <a:r>
              <a:rPr lang="en-US" sz="1200">
                <a:solidFill>
                  <a:srgbClr val="E2E6E9"/>
                </a:solidFill>
                <a:latin typeface="Merriweather" pitchFamily="34" charset="0"/>
                <a:ea typeface="Merriweather" pitchFamily="34" charset="-122"/>
                <a:cs typeface="Merriweather" pitchFamily="34" charset="-120"/>
              </a:rPr>
              <a:t> </a:t>
            </a:r>
            <a:r>
              <a:rPr lang="en-US" sz="1200" err="1">
                <a:solidFill>
                  <a:srgbClr val="E2E6E9"/>
                </a:solidFill>
                <a:latin typeface="Merriweather" pitchFamily="34" charset="0"/>
                <a:ea typeface="Merriweather" pitchFamily="34" charset="-122"/>
                <a:cs typeface="Merriweather" pitchFamily="34" charset="-120"/>
              </a:rPr>
              <a:t>compte</a:t>
            </a:r>
            <a:r>
              <a:rPr lang="en-US" sz="1200">
                <a:solidFill>
                  <a:srgbClr val="E2E6E9"/>
                </a:solidFill>
                <a:latin typeface="Merriweather" pitchFamily="34" charset="0"/>
                <a:ea typeface="Merriweather" pitchFamily="34" charset="-122"/>
                <a:cs typeface="Merriweather" pitchFamily="34" charset="-120"/>
              </a:rPr>
              <a:t> pour faire le bon choix. </a:t>
            </a:r>
            <a:r>
              <a:rPr lang="en-US" sz="1200" err="1">
                <a:solidFill>
                  <a:srgbClr val="E2E6E9"/>
                </a:solidFill>
                <a:latin typeface="Merriweather" pitchFamily="34" charset="0"/>
                <a:ea typeface="Merriweather" pitchFamily="34" charset="-122"/>
                <a:cs typeface="Merriweather" pitchFamily="34" charset="-120"/>
              </a:rPr>
              <a:t>Préparez-vous</a:t>
            </a:r>
            <a:r>
              <a:rPr lang="en-US" sz="1200">
                <a:solidFill>
                  <a:srgbClr val="E2E6E9"/>
                </a:solidFill>
                <a:latin typeface="Merriweather" pitchFamily="34" charset="0"/>
                <a:ea typeface="Merriweather" pitchFamily="34" charset="-122"/>
                <a:cs typeface="Merriweather" pitchFamily="34" charset="-120"/>
              </a:rPr>
              <a:t> à </a:t>
            </a:r>
            <a:r>
              <a:rPr lang="en-US" sz="1200" err="1">
                <a:solidFill>
                  <a:srgbClr val="E2E6E9"/>
                </a:solidFill>
                <a:latin typeface="Merriweather" pitchFamily="34" charset="0"/>
                <a:ea typeface="Merriweather" pitchFamily="34" charset="-122"/>
                <a:cs typeface="Merriweather" pitchFamily="34" charset="-120"/>
              </a:rPr>
              <a:t>une</a:t>
            </a:r>
            <a:r>
              <a:rPr lang="en-US" sz="1200">
                <a:solidFill>
                  <a:srgbClr val="E2E6E9"/>
                </a:solidFill>
                <a:latin typeface="Merriweather" pitchFamily="34" charset="0"/>
                <a:ea typeface="Merriweather" pitchFamily="34" charset="-122"/>
                <a:cs typeface="Merriweather" pitchFamily="34" charset="-120"/>
              </a:rPr>
              <a:t> exploration interactive et </a:t>
            </a:r>
            <a:r>
              <a:rPr lang="en-US" sz="1200" err="1">
                <a:solidFill>
                  <a:srgbClr val="E2E6E9"/>
                </a:solidFill>
                <a:latin typeface="Merriweather" pitchFamily="34" charset="0"/>
                <a:ea typeface="Merriweather" pitchFamily="34" charset="-122"/>
                <a:cs typeface="Merriweather" pitchFamily="34" charset="-120"/>
              </a:rPr>
              <a:t>enrichissante</a:t>
            </a:r>
            <a:r>
              <a:rPr lang="en-US" sz="1200">
                <a:solidFill>
                  <a:srgbClr val="E2E6E9"/>
                </a:solidFill>
                <a:latin typeface="Merriweather" pitchFamily="34" charset="0"/>
                <a:ea typeface="Merriweather" pitchFamily="34" charset="-122"/>
                <a:cs typeface="Merriweather" pitchFamily="34" charset="-120"/>
              </a:rPr>
              <a:t> du monde des bases de données !</a:t>
            </a:r>
            <a:endParaRPr lang="en-US" sz="1200"/>
          </a:p>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5098755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4240521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FFFE012-45BC-C98E-FC72-7104D9D909B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4B79FB2-43EE-EEB4-1E38-1C24826FE1E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2E5CE41-A2A1-EB55-C927-2E3C6BAE6CD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82341D2-273D-1ADD-4116-F168CFA1CBA3}"/>
              </a:ext>
            </a:extLst>
          </p:cNvPr>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9119004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81A2DE-92CE-2245-9872-85B6F4209E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8A81A79-C59B-1338-5A27-EAC1E9DF30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B5C5E9B-0AD7-D580-A2C4-9672B0530AA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31C66F7-35A0-1740-CDB3-ACF2D409F6D7}"/>
              </a:ext>
            </a:extLst>
          </p:cNvPr>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8807065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7C92D7-65EF-8B44-471B-97D24376B05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825709E-B228-9130-FBA3-1BD1E160D8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BD11F0-3C3A-36D4-B213-88ECE638F68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9C88B839-6707-151A-160D-6EBC1C787B99}"/>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311871087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026808-68C5-5E3D-3F69-D98C99FBF0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F2664E-6DF3-8311-3710-6A54DE1970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4C2147-5BF3-2665-E1D0-2713DCD3D8A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9304982-2DE4-C69F-D1FC-87966CED0936}"/>
              </a:ext>
            </a:extLst>
          </p:cNvPr>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99693505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026808-68C5-5E3D-3F69-D98C99FBF0D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F2664E-6DF3-8311-3710-6A54DE1970B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84C2147-5BF3-2665-E1D0-2713DCD3D8A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9304982-2DE4-C69F-D1FC-87966CED0936}"/>
              </a:ext>
            </a:extLst>
          </p:cNvPr>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2579981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F3F337-F312-1390-32DE-2E4D1F3611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E55C41-10B2-2B82-7CFE-C89A0E79319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841495-DA42-C93A-E822-503CF4A32AA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1D10A58-5578-BD55-A170-753FDA50BF20}"/>
              </a:ext>
            </a:extLst>
          </p:cNvPr>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29022270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37379400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9151A">
              <a:alpha val="9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11.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1.xml"/><Relationship Id="rId4" Type="http://schemas.openxmlformats.org/officeDocument/2006/relationships/hyperlink" Target="https://suprh-my.sharepoint.com/:w:/p/i_benchayb/EUSm3-BsuYZHvG0NTx_INSABXwQ3ayrIRU1xzxsgwmAkDg?e=ZaBk0j"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1.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3.png"/><Relationship Id="rId7" Type="http://schemas.openxmlformats.org/officeDocument/2006/relationships/diagramQuickStyle" Target="../diagrams/quickStyle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4.png"/><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3" name="Text 0"/>
          <p:cNvSpPr/>
          <p:nvPr/>
        </p:nvSpPr>
        <p:spPr>
          <a:xfrm>
            <a:off x="2085474" y="2729866"/>
            <a:ext cx="10701573" cy="2527552"/>
          </a:xfrm>
          <a:prstGeom prst="rect">
            <a:avLst/>
          </a:prstGeom>
          <a:noFill/>
          <a:ln/>
        </p:spPr>
        <p:txBody>
          <a:bodyPr wrap="square" lIns="0" tIns="0" rIns="0" bIns="0" rtlCol="0" anchor="t"/>
          <a:lstStyle/>
          <a:p>
            <a:pPr marL="0" indent="0" algn="ctr">
              <a:lnSpc>
                <a:spcPts val="6000"/>
              </a:lnSpc>
              <a:buNone/>
            </a:pPr>
            <a:r>
              <a:rPr lang="en-US" sz="4800">
                <a:solidFill>
                  <a:srgbClr val="F5F0F0"/>
                </a:solidFill>
                <a:latin typeface="Merriweather" pitchFamily="34" charset="0"/>
                <a:ea typeface="Merriweather" pitchFamily="34" charset="-122"/>
                <a:cs typeface="Merriweather" pitchFamily="34" charset="-120"/>
              </a:rPr>
              <a:t>Atelier  1 : </a:t>
            </a:r>
            <a:r>
              <a:rPr lang="en-US" sz="4800" err="1">
                <a:solidFill>
                  <a:srgbClr val="F5F0F0"/>
                </a:solidFill>
                <a:latin typeface="Merriweather" pitchFamily="34" charset="0"/>
                <a:ea typeface="Merriweather" pitchFamily="34" charset="-122"/>
                <a:cs typeface="Merriweather" pitchFamily="34" charset="-120"/>
              </a:rPr>
              <a:t>Comparaison</a:t>
            </a:r>
            <a:r>
              <a:rPr lang="en-US" sz="4800">
                <a:solidFill>
                  <a:srgbClr val="F5F0F0"/>
                </a:solidFill>
                <a:latin typeface="Merriweather" pitchFamily="34" charset="0"/>
                <a:ea typeface="Merriweather" pitchFamily="34" charset="-122"/>
                <a:cs typeface="Merriweather" pitchFamily="34" charset="-120"/>
              </a:rPr>
              <a:t> SQL et NoSQL dans le </a:t>
            </a:r>
            <a:r>
              <a:rPr lang="en-US" sz="4800" err="1">
                <a:solidFill>
                  <a:srgbClr val="F5F0F0"/>
                </a:solidFill>
                <a:latin typeface="Merriweather" pitchFamily="34" charset="0"/>
                <a:ea typeface="Merriweather" pitchFamily="34" charset="-122"/>
                <a:cs typeface="Merriweather" pitchFamily="34" charset="-120"/>
              </a:rPr>
              <a:t>contexte</a:t>
            </a:r>
            <a:r>
              <a:rPr lang="en-US" sz="4800">
                <a:solidFill>
                  <a:srgbClr val="F5F0F0"/>
                </a:solidFill>
                <a:latin typeface="Merriweather" pitchFamily="34" charset="0"/>
                <a:ea typeface="Merriweather" pitchFamily="34" charset="-122"/>
                <a:cs typeface="Merriweather" pitchFamily="34" charset="-120"/>
              </a:rPr>
              <a:t> de </a:t>
            </a:r>
            <a:r>
              <a:rPr lang="en-US" sz="4800" err="1">
                <a:solidFill>
                  <a:srgbClr val="F5F0F0"/>
                </a:solidFill>
                <a:latin typeface="Merriweather" pitchFamily="34" charset="0"/>
                <a:ea typeface="Merriweather" pitchFamily="34" charset="-122"/>
                <a:cs typeface="Merriweather" pitchFamily="34" charset="-120"/>
              </a:rPr>
              <a:t>l’E</a:t>
            </a:r>
            <a:r>
              <a:rPr lang="en-US" sz="4800">
                <a:solidFill>
                  <a:srgbClr val="F5F0F0"/>
                </a:solidFill>
                <a:latin typeface="Merriweather" pitchFamily="34" charset="0"/>
                <a:ea typeface="Merriweather" pitchFamily="34" charset="-122"/>
                <a:cs typeface="Merriweather" pitchFamily="34" charset="-120"/>
              </a:rPr>
              <a:t>-commerce</a:t>
            </a:r>
            <a:endParaRPr lang="en-US" sz="4800"/>
          </a:p>
        </p:txBody>
      </p:sp>
      <p:pic>
        <p:nvPicPr>
          <p:cNvPr id="8" name="Image 7">
            <a:extLst>
              <a:ext uri="{FF2B5EF4-FFF2-40B4-BE49-F238E27FC236}">
                <a16:creationId xmlns:a16="http://schemas.microsoft.com/office/drawing/2014/main" id="{4BC95051-3F17-CAF8-80C9-72309292DE8B}"/>
              </a:ext>
            </a:extLst>
          </p:cNvPr>
          <p:cNvPicPr>
            <a:picLocks noChangeAspect="1"/>
          </p:cNvPicPr>
          <p:nvPr/>
        </p:nvPicPr>
        <p:blipFill>
          <a:blip r:embed="rId3"/>
          <a:stretch>
            <a:fillRect/>
          </a:stretch>
        </p:blipFill>
        <p:spPr>
          <a:xfrm>
            <a:off x="12328859" y="7686927"/>
            <a:ext cx="2305049" cy="531895"/>
          </a:xfrm>
          <a:prstGeom prst="rect">
            <a:avLst/>
          </a:prstGeom>
        </p:spPr>
      </p:pic>
      <p:sp>
        <p:nvSpPr>
          <p:cNvPr id="5" name="Text 3">
            <a:extLst>
              <a:ext uri="{FF2B5EF4-FFF2-40B4-BE49-F238E27FC236}">
                <a16:creationId xmlns:a16="http://schemas.microsoft.com/office/drawing/2014/main" id="{623C2DFB-91F8-E093-BA97-841D4D8D4B23}"/>
              </a:ext>
            </a:extLst>
          </p:cNvPr>
          <p:cNvSpPr/>
          <p:nvPr/>
        </p:nvSpPr>
        <p:spPr>
          <a:xfrm>
            <a:off x="653942" y="6889434"/>
            <a:ext cx="7681132" cy="797493"/>
          </a:xfrm>
          <a:prstGeom prst="rect">
            <a:avLst/>
          </a:prstGeom>
          <a:noFill/>
          <a:ln/>
        </p:spPr>
        <p:txBody>
          <a:bodyPr wrap="none" lIns="0" tIns="0" rIns="0" bIns="0" rtlCol="0" anchor="t"/>
          <a:lstStyle/>
          <a:p>
            <a:pPr marL="0" indent="0" algn="l">
              <a:lnSpc>
                <a:spcPts val="3100"/>
              </a:lnSpc>
              <a:buNone/>
            </a:pPr>
            <a:r>
              <a:rPr lang="en-US" sz="3200" b="1" dirty="0" err="1">
                <a:solidFill>
                  <a:schemeClr val="bg1"/>
                </a:solidFill>
                <a:latin typeface="Open Sans Bold" pitchFamily="34" charset="0"/>
                <a:ea typeface="Open Sans Bold" pitchFamily="34" charset="-122"/>
                <a:cs typeface="Open Sans Bold" pitchFamily="34" charset="-120"/>
              </a:rPr>
              <a:t>Réalisée</a:t>
            </a:r>
            <a:r>
              <a:rPr lang="en-US" sz="3200" b="1" dirty="0">
                <a:solidFill>
                  <a:schemeClr val="bg1"/>
                </a:solidFill>
                <a:latin typeface="Open Sans Bold" pitchFamily="34" charset="0"/>
                <a:ea typeface="Open Sans Bold" pitchFamily="34" charset="-122"/>
                <a:cs typeface="Open Sans Bold" pitchFamily="34" charset="-120"/>
              </a:rPr>
              <a:t> par : Mohamed Hakki</a:t>
            </a:r>
          </a:p>
          <a:p>
            <a:pPr marL="0" indent="0" algn="l">
              <a:lnSpc>
                <a:spcPts val="3100"/>
              </a:lnSpc>
              <a:buNone/>
            </a:pPr>
            <a:r>
              <a:rPr lang="en-US" sz="3200" b="1" dirty="0" err="1">
                <a:solidFill>
                  <a:schemeClr val="bg1"/>
                </a:solidFill>
                <a:latin typeface="Open Sans Bold" pitchFamily="34" charset="0"/>
                <a:ea typeface="Open Sans Bold" pitchFamily="34" charset="-122"/>
                <a:cs typeface="Open Sans Bold" pitchFamily="34" charset="-120"/>
              </a:rPr>
              <a:t>Encadrée</a:t>
            </a:r>
            <a:r>
              <a:rPr lang="en-US" sz="3200" b="1" dirty="0">
                <a:solidFill>
                  <a:schemeClr val="bg1"/>
                </a:solidFill>
                <a:latin typeface="Open Sans Bold" pitchFamily="34" charset="0"/>
                <a:ea typeface="Open Sans Bold" pitchFamily="34" charset="-122"/>
                <a:cs typeface="Open Sans Bold" pitchFamily="34" charset="-120"/>
              </a:rPr>
              <a:t> par : Dr Mohamed Amine </a:t>
            </a:r>
            <a:r>
              <a:rPr lang="en-US" sz="3200" b="1" dirty="0" err="1">
                <a:solidFill>
                  <a:schemeClr val="bg1"/>
                </a:solidFill>
                <a:latin typeface="Open Sans Bold" pitchFamily="34" charset="0"/>
                <a:ea typeface="Open Sans Bold" pitchFamily="34" charset="-122"/>
                <a:cs typeface="Open Sans Bold" pitchFamily="34" charset="-120"/>
              </a:rPr>
              <a:t>Talhaoui</a:t>
            </a:r>
            <a:endParaRPr lang="en-US" sz="3200" dirty="0">
              <a:solidFill>
                <a:schemeClr val="bg1"/>
              </a:solidFill>
            </a:endParaRPr>
          </a:p>
        </p:txBody>
      </p:sp>
      <p:pic>
        <p:nvPicPr>
          <p:cNvPr id="6" name="Image 5">
            <a:extLst>
              <a:ext uri="{FF2B5EF4-FFF2-40B4-BE49-F238E27FC236}">
                <a16:creationId xmlns:a16="http://schemas.microsoft.com/office/drawing/2014/main" id="{499E0C28-855D-6697-AA78-BC8E478C2B8F}"/>
              </a:ext>
            </a:extLst>
          </p:cNvPr>
          <p:cNvPicPr>
            <a:picLocks noChangeAspect="1"/>
          </p:cNvPicPr>
          <p:nvPr/>
        </p:nvPicPr>
        <p:blipFill>
          <a:blip r:embed="rId4"/>
          <a:stretch>
            <a:fillRect/>
          </a:stretch>
        </p:blipFill>
        <p:spPr>
          <a:xfrm>
            <a:off x="-295890" y="-888618"/>
            <a:ext cx="4194122" cy="386080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39815" y="661511"/>
            <a:ext cx="7837170" cy="1166813"/>
          </a:xfrm>
          <a:prstGeom prst="rect">
            <a:avLst/>
          </a:prstGeom>
          <a:noFill/>
          <a:ln/>
        </p:spPr>
        <p:txBody>
          <a:bodyPr wrap="square" lIns="0" tIns="0" rIns="0" bIns="0" rtlCol="0" anchor="t"/>
          <a:lstStyle/>
          <a:p>
            <a:pPr marL="0" indent="0">
              <a:lnSpc>
                <a:spcPts val="4550"/>
              </a:lnSpc>
              <a:buNone/>
            </a:pPr>
            <a:r>
              <a:rPr lang="en-US" sz="3650" dirty="0" err="1">
                <a:solidFill>
                  <a:srgbClr val="F5F0F0"/>
                </a:solidFill>
                <a:latin typeface="Merriweather" pitchFamily="34" charset="0"/>
                <a:ea typeface="Merriweather" pitchFamily="34" charset="-122"/>
                <a:cs typeface="Merriweather" pitchFamily="34" charset="-120"/>
              </a:rPr>
              <a:t>Critères</a:t>
            </a:r>
            <a:r>
              <a:rPr lang="en-US" sz="3650" dirty="0">
                <a:solidFill>
                  <a:srgbClr val="F5F0F0"/>
                </a:solidFill>
                <a:latin typeface="Merriweather" pitchFamily="34" charset="0"/>
                <a:ea typeface="Merriweather" pitchFamily="34" charset="-122"/>
                <a:cs typeface="Merriweather" pitchFamily="34" charset="-120"/>
              </a:rPr>
              <a:t> de choix entre SQL et NoSQL</a:t>
            </a:r>
            <a:endParaRPr lang="en-US" sz="3650" dirty="0"/>
          </a:p>
        </p:txBody>
      </p:sp>
      <p:sp>
        <p:nvSpPr>
          <p:cNvPr id="4" name="Shape 1"/>
          <p:cNvSpPr/>
          <p:nvPr/>
        </p:nvSpPr>
        <p:spPr>
          <a:xfrm>
            <a:off x="6408420" y="2108359"/>
            <a:ext cx="22860" cy="5459730"/>
          </a:xfrm>
          <a:prstGeom prst="roundRect">
            <a:avLst>
              <a:gd name="adj" fmla="val 343018"/>
            </a:avLst>
          </a:prstGeom>
          <a:solidFill>
            <a:srgbClr val="194A99"/>
          </a:solidFill>
          <a:ln/>
        </p:spPr>
        <p:txBody>
          <a:bodyPr/>
          <a:lstStyle/>
          <a:p>
            <a:endParaRPr lang="fr-FR"/>
          </a:p>
        </p:txBody>
      </p:sp>
      <p:sp>
        <p:nvSpPr>
          <p:cNvPr id="5" name="Shape 2"/>
          <p:cNvSpPr/>
          <p:nvPr/>
        </p:nvSpPr>
        <p:spPr>
          <a:xfrm>
            <a:off x="6607016" y="2516981"/>
            <a:ext cx="653415" cy="22860"/>
          </a:xfrm>
          <a:prstGeom prst="roundRect">
            <a:avLst>
              <a:gd name="adj" fmla="val 343018"/>
            </a:avLst>
          </a:prstGeom>
          <a:solidFill>
            <a:srgbClr val="194A99"/>
          </a:solidFill>
          <a:ln/>
        </p:spPr>
        <p:txBody>
          <a:bodyPr/>
          <a:lstStyle/>
          <a:p>
            <a:endParaRPr lang="fr-FR"/>
          </a:p>
        </p:txBody>
      </p:sp>
      <p:sp>
        <p:nvSpPr>
          <p:cNvPr id="6" name="Shape 3"/>
          <p:cNvSpPr/>
          <p:nvPr/>
        </p:nvSpPr>
        <p:spPr>
          <a:xfrm>
            <a:off x="6209824" y="2318385"/>
            <a:ext cx="420053" cy="420053"/>
          </a:xfrm>
          <a:prstGeom prst="roundRect">
            <a:avLst>
              <a:gd name="adj" fmla="val 18668"/>
            </a:avLst>
          </a:prstGeom>
          <a:solidFill>
            <a:srgbClr val="003180"/>
          </a:solidFill>
          <a:ln w="7620">
            <a:solidFill>
              <a:srgbClr val="194A99"/>
            </a:solidFill>
            <a:prstDash val="solid"/>
          </a:ln>
        </p:spPr>
        <p:txBody>
          <a:bodyPr/>
          <a:lstStyle/>
          <a:p>
            <a:endParaRPr lang="fr-FR"/>
          </a:p>
        </p:txBody>
      </p:sp>
      <p:sp>
        <p:nvSpPr>
          <p:cNvPr id="7" name="Text 4"/>
          <p:cNvSpPr/>
          <p:nvPr/>
        </p:nvSpPr>
        <p:spPr>
          <a:xfrm>
            <a:off x="6358176" y="2388394"/>
            <a:ext cx="123230" cy="280035"/>
          </a:xfrm>
          <a:prstGeom prst="rect">
            <a:avLst/>
          </a:prstGeom>
          <a:noFill/>
          <a:ln/>
        </p:spPr>
        <p:txBody>
          <a:bodyPr wrap="none" lIns="0" tIns="0" rIns="0" bIns="0" rtlCol="0" anchor="t"/>
          <a:lstStyle/>
          <a:p>
            <a:pPr marL="0" indent="0" algn="ctr">
              <a:lnSpc>
                <a:spcPts val="2200"/>
              </a:lnSpc>
              <a:buNone/>
            </a:pPr>
            <a:r>
              <a:rPr lang="en-US" sz="2200">
                <a:solidFill>
                  <a:srgbClr val="E2E6E9"/>
                </a:solidFill>
                <a:latin typeface="Merriweather" pitchFamily="34" charset="0"/>
                <a:ea typeface="Merriweather" pitchFamily="34" charset="-122"/>
                <a:cs typeface="Merriweather" pitchFamily="34" charset="-120"/>
              </a:rPr>
              <a:t>1</a:t>
            </a:r>
            <a:endParaRPr lang="en-US" sz="2200"/>
          </a:p>
        </p:txBody>
      </p:sp>
      <p:sp>
        <p:nvSpPr>
          <p:cNvPr id="8" name="Text 5"/>
          <p:cNvSpPr/>
          <p:nvPr/>
        </p:nvSpPr>
        <p:spPr>
          <a:xfrm>
            <a:off x="7446645" y="2295049"/>
            <a:ext cx="2333744" cy="291703"/>
          </a:xfrm>
          <a:prstGeom prst="rect">
            <a:avLst/>
          </a:prstGeom>
          <a:noFill/>
          <a:ln/>
        </p:spPr>
        <p:txBody>
          <a:bodyPr wrap="none" lIns="0" tIns="0" rIns="0" bIns="0" rtlCol="0" anchor="t"/>
          <a:lstStyle/>
          <a:p>
            <a:pPr marL="0" indent="0" algn="l">
              <a:lnSpc>
                <a:spcPts val="2250"/>
              </a:lnSpc>
              <a:buNone/>
            </a:pPr>
            <a:r>
              <a:rPr lang="en-US" sz="1800">
                <a:solidFill>
                  <a:srgbClr val="E2E6E9"/>
                </a:solidFill>
                <a:latin typeface="Merriweather" pitchFamily="34" charset="0"/>
                <a:ea typeface="Merriweather" pitchFamily="34" charset="-122"/>
                <a:cs typeface="Merriweather" pitchFamily="34" charset="-120"/>
              </a:rPr>
              <a:t>Volume de données</a:t>
            </a:r>
            <a:endParaRPr lang="en-US" sz="1800"/>
          </a:p>
        </p:txBody>
      </p:sp>
      <p:sp>
        <p:nvSpPr>
          <p:cNvPr id="9" name="Text 6"/>
          <p:cNvSpPr/>
          <p:nvPr/>
        </p:nvSpPr>
        <p:spPr>
          <a:xfrm>
            <a:off x="7446645" y="2698671"/>
            <a:ext cx="6530340" cy="298609"/>
          </a:xfrm>
          <a:prstGeom prst="rect">
            <a:avLst/>
          </a:prstGeom>
          <a:noFill/>
          <a:ln/>
        </p:spPr>
        <p:txBody>
          <a:bodyPr wrap="none" lIns="0" tIns="0" rIns="0" bIns="0" rtlCol="0" anchor="t"/>
          <a:lstStyle/>
          <a:p>
            <a:pPr marL="0" indent="0" algn="l">
              <a:lnSpc>
                <a:spcPts val="2350"/>
              </a:lnSpc>
              <a:buNone/>
            </a:pPr>
            <a:r>
              <a:rPr lang="en-US" sz="1450">
                <a:solidFill>
                  <a:srgbClr val="E2E6E9"/>
                </a:solidFill>
                <a:latin typeface="Merriweather" pitchFamily="34" charset="0"/>
                <a:ea typeface="Merriweather" pitchFamily="34" charset="-122"/>
                <a:cs typeface="Merriweather" pitchFamily="34" charset="-120"/>
              </a:rPr>
              <a:t>NoSQL est idéal pour des volumes importants et croissants.</a:t>
            </a:r>
            <a:endParaRPr lang="en-US" sz="1450"/>
          </a:p>
        </p:txBody>
      </p:sp>
      <p:sp>
        <p:nvSpPr>
          <p:cNvPr id="10" name="Shape 7"/>
          <p:cNvSpPr/>
          <p:nvPr/>
        </p:nvSpPr>
        <p:spPr>
          <a:xfrm>
            <a:off x="6607016" y="3779282"/>
            <a:ext cx="653415" cy="22860"/>
          </a:xfrm>
          <a:prstGeom prst="roundRect">
            <a:avLst>
              <a:gd name="adj" fmla="val 343018"/>
            </a:avLst>
          </a:prstGeom>
          <a:solidFill>
            <a:srgbClr val="194A99"/>
          </a:solidFill>
          <a:ln/>
        </p:spPr>
        <p:txBody>
          <a:bodyPr/>
          <a:lstStyle/>
          <a:p>
            <a:endParaRPr lang="fr-FR"/>
          </a:p>
        </p:txBody>
      </p:sp>
      <p:sp>
        <p:nvSpPr>
          <p:cNvPr id="11" name="Shape 8"/>
          <p:cNvSpPr/>
          <p:nvPr/>
        </p:nvSpPr>
        <p:spPr>
          <a:xfrm>
            <a:off x="6209824" y="3580686"/>
            <a:ext cx="420053" cy="420053"/>
          </a:xfrm>
          <a:prstGeom prst="roundRect">
            <a:avLst>
              <a:gd name="adj" fmla="val 18668"/>
            </a:avLst>
          </a:prstGeom>
          <a:solidFill>
            <a:srgbClr val="003180"/>
          </a:solidFill>
          <a:ln w="7620">
            <a:solidFill>
              <a:srgbClr val="194A99"/>
            </a:solidFill>
            <a:prstDash val="solid"/>
          </a:ln>
        </p:spPr>
        <p:txBody>
          <a:bodyPr/>
          <a:lstStyle/>
          <a:p>
            <a:endParaRPr lang="fr-FR"/>
          </a:p>
        </p:txBody>
      </p:sp>
      <p:sp>
        <p:nvSpPr>
          <p:cNvPr id="12" name="Text 9"/>
          <p:cNvSpPr/>
          <p:nvPr/>
        </p:nvSpPr>
        <p:spPr>
          <a:xfrm>
            <a:off x="6336030" y="3650694"/>
            <a:ext cx="167521" cy="280035"/>
          </a:xfrm>
          <a:prstGeom prst="rect">
            <a:avLst/>
          </a:prstGeom>
          <a:noFill/>
          <a:ln/>
        </p:spPr>
        <p:txBody>
          <a:bodyPr wrap="none" lIns="0" tIns="0" rIns="0" bIns="0" rtlCol="0" anchor="t"/>
          <a:lstStyle/>
          <a:p>
            <a:pPr marL="0" indent="0" algn="ctr">
              <a:lnSpc>
                <a:spcPts val="2200"/>
              </a:lnSpc>
              <a:buNone/>
            </a:pPr>
            <a:r>
              <a:rPr lang="en-US" sz="2200">
                <a:solidFill>
                  <a:srgbClr val="E2E6E9"/>
                </a:solidFill>
                <a:latin typeface="Merriweather" pitchFamily="34" charset="0"/>
                <a:ea typeface="Merriweather" pitchFamily="34" charset="-122"/>
                <a:cs typeface="Merriweather" pitchFamily="34" charset="-120"/>
              </a:rPr>
              <a:t>2</a:t>
            </a:r>
            <a:endParaRPr lang="en-US" sz="2200"/>
          </a:p>
        </p:txBody>
      </p:sp>
      <p:sp>
        <p:nvSpPr>
          <p:cNvPr id="13" name="Text 10"/>
          <p:cNvSpPr/>
          <p:nvPr/>
        </p:nvSpPr>
        <p:spPr>
          <a:xfrm>
            <a:off x="7446645" y="3557349"/>
            <a:ext cx="2333744" cy="291703"/>
          </a:xfrm>
          <a:prstGeom prst="rect">
            <a:avLst/>
          </a:prstGeom>
          <a:noFill/>
          <a:ln/>
        </p:spPr>
        <p:txBody>
          <a:bodyPr wrap="none" lIns="0" tIns="0" rIns="0" bIns="0" rtlCol="0" anchor="t"/>
          <a:lstStyle/>
          <a:p>
            <a:pPr marL="0" indent="0" algn="l">
              <a:lnSpc>
                <a:spcPts val="2250"/>
              </a:lnSpc>
              <a:buNone/>
            </a:pPr>
            <a:r>
              <a:rPr lang="en-US" sz="1800">
                <a:solidFill>
                  <a:srgbClr val="E2E6E9"/>
                </a:solidFill>
                <a:latin typeface="Merriweather" pitchFamily="34" charset="0"/>
                <a:ea typeface="Merriweather" pitchFamily="34" charset="-122"/>
                <a:cs typeface="Merriweather" pitchFamily="34" charset="-120"/>
              </a:rPr>
              <a:t>Type de données</a:t>
            </a:r>
            <a:endParaRPr lang="en-US" sz="1800"/>
          </a:p>
        </p:txBody>
      </p:sp>
      <p:sp>
        <p:nvSpPr>
          <p:cNvPr id="14" name="Text 11"/>
          <p:cNvSpPr/>
          <p:nvPr/>
        </p:nvSpPr>
        <p:spPr>
          <a:xfrm>
            <a:off x="7446645" y="3960971"/>
            <a:ext cx="6530340" cy="597218"/>
          </a:xfrm>
          <a:prstGeom prst="rect">
            <a:avLst/>
          </a:prstGeom>
          <a:noFill/>
          <a:ln/>
        </p:spPr>
        <p:txBody>
          <a:bodyPr wrap="square" lIns="0" tIns="0" rIns="0" bIns="0" rtlCol="0" anchor="t"/>
          <a:lstStyle/>
          <a:p>
            <a:pPr marL="0" indent="0" algn="l">
              <a:lnSpc>
                <a:spcPts val="2350"/>
              </a:lnSpc>
              <a:buNone/>
            </a:pPr>
            <a:r>
              <a:rPr lang="en-US" sz="1450">
                <a:solidFill>
                  <a:srgbClr val="E2E6E9"/>
                </a:solidFill>
                <a:latin typeface="Merriweather" pitchFamily="34" charset="0"/>
                <a:ea typeface="Merriweather" pitchFamily="34" charset="-122"/>
                <a:cs typeface="Merriweather" pitchFamily="34" charset="-120"/>
              </a:rPr>
              <a:t>SQL est adapté aux données structurées et NoSQL aux données non structurées ou semi-structurées.</a:t>
            </a:r>
            <a:endParaRPr lang="en-US" sz="1450"/>
          </a:p>
        </p:txBody>
      </p:sp>
      <p:sp>
        <p:nvSpPr>
          <p:cNvPr id="15" name="Shape 12"/>
          <p:cNvSpPr/>
          <p:nvPr/>
        </p:nvSpPr>
        <p:spPr>
          <a:xfrm>
            <a:off x="6607016" y="5340191"/>
            <a:ext cx="653415" cy="22860"/>
          </a:xfrm>
          <a:prstGeom prst="roundRect">
            <a:avLst>
              <a:gd name="adj" fmla="val 343018"/>
            </a:avLst>
          </a:prstGeom>
          <a:solidFill>
            <a:srgbClr val="194A99"/>
          </a:solidFill>
          <a:ln/>
        </p:spPr>
        <p:txBody>
          <a:bodyPr/>
          <a:lstStyle/>
          <a:p>
            <a:endParaRPr lang="fr-FR"/>
          </a:p>
        </p:txBody>
      </p:sp>
      <p:sp>
        <p:nvSpPr>
          <p:cNvPr id="16" name="Shape 13"/>
          <p:cNvSpPr/>
          <p:nvPr/>
        </p:nvSpPr>
        <p:spPr>
          <a:xfrm>
            <a:off x="6209824" y="5141595"/>
            <a:ext cx="420053" cy="420053"/>
          </a:xfrm>
          <a:prstGeom prst="roundRect">
            <a:avLst>
              <a:gd name="adj" fmla="val 18668"/>
            </a:avLst>
          </a:prstGeom>
          <a:solidFill>
            <a:srgbClr val="003180"/>
          </a:solidFill>
          <a:ln w="7620">
            <a:solidFill>
              <a:srgbClr val="194A99"/>
            </a:solidFill>
            <a:prstDash val="solid"/>
          </a:ln>
        </p:spPr>
        <p:txBody>
          <a:bodyPr/>
          <a:lstStyle/>
          <a:p>
            <a:endParaRPr lang="fr-FR"/>
          </a:p>
        </p:txBody>
      </p:sp>
      <p:sp>
        <p:nvSpPr>
          <p:cNvPr id="17" name="Text 14"/>
          <p:cNvSpPr/>
          <p:nvPr/>
        </p:nvSpPr>
        <p:spPr>
          <a:xfrm>
            <a:off x="6341388" y="5211604"/>
            <a:ext cx="156924" cy="280035"/>
          </a:xfrm>
          <a:prstGeom prst="rect">
            <a:avLst/>
          </a:prstGeom>
          <a:noFill/>
          <a:ln/>
        </p:spPr>
        <p:txBody>
          <a:bodyPr wrap="none" lIns="0" tIns="0" rIns="0" bIns="0" rtlCol="0" anchor="t"/>
          <a:lstStyle/>
          <a:p>
            <a:pPr marL="0" indent="0" algn="ctr">
              <a:lnSpc>
                <a:spcPts val="2200"/>
              </a:lnSpc>
              <a:buNone/>
            </a:pPr>
            <a:r>
              <a:rPr lang="en-US" sz="2200">
                <a:solidFill>
                  <a:srgbClr val="E2E6E9"/>
                </a:solidFill>
                <a:latin typeface="Merriweather" pitchFamily="34" charset="0"/>
                <a:ea typeface="Merriweather" pitchFamily="34" charset="-122"/>
                <a:cs typeface="Merriweather" pitchFamily="34" charset="-120"/>
              </a:rPr>
              <a:t>3</a:t>
            </a:r>
            <a:endParaRPr lang="en-US" sz="2200"/>
          </a:p>
        </p:txBody>
      </p:sp>
      <p:sp>
        <p:nvSpPr>
          <p:cNvPr id="18" name="Text 15"/>
          <p:cNvSpPr/>
          <p:nvPr/>
        </p:nvSpPr>
        <p:spPr>
          <a:xfrm>
            <a:off x="7446645" y="5118259"/>
            <a:ext cx="3024783" cy="291703"/>
          </a:xfrm>
          <a:prstGeom prst="rect">
            <a:avLst/>
          </a:prstGeom>
          <a:noFill/>
          <a:ln/>
        </p:spPr>
        <p:txBody>
          <a:bodyPr wrap="none" lIns="0" tIns="0" rIns="0" bIns="0" rtlCol="0" anchor="t"/>
          <a:lstStyle/>
          <a:p>
            <a:pPr marL="0" indent="0" algn="l">
              <a:lnSpc>
                <a:spcPts val="2250"/>
              </a:lnSpc>
              <a:buNone/>
            </a:pPr>
            <a:r>
              <a:rPr lang="en-US" sz="1800">
                <a:solidFill>
                  <a:srgbClr val="E2E6E9"/>
                </a:solidFill>
                <a:latin typeface="Merriweather" pitchFamily="34" charset="0"/>
                <a:ea typeface="Merriweather" pitchFamily="34" charset="-122"/>
                <a:cs typeface="Merriweather" pitchFamily="34" charset="-120"/>
              </a:rPr>
              <a:t>Exigences de performance</a:t>
            </a:r>
            <a:endParaRPr lang="en-US" sz="1800"/>
          </a:p>
        </p:txBody>
      </p:sp>
      <p:sp>
        <p:nvSpPr>
          <p:cNvPr id="19" name="Text 16"/>
          <p:cNvSpPr/>
          <p:nvPr/>
        </p:nvSpPr>
        <p:spPr>
          <a:xfrm>
            <a:off x="7446645" y="5521881"/>
            <a:ext cx="6530340" cy="298609"/>
          </a:xfrm>
          <a:prstGeom prst="rect">
            <a:avLst/>
          </a:prstGeom>
          <a:noFill/>
          <a:ln/>
        </p:spPr>
        <p:txBody>
          <a:bodyPr wrap="none" lIns="0" tIns="0" rIns="0" bIns="0" rtlCol="0" anchor="t"/>
          <a:lstStyle/>
          <a:p>
            <a:pPr marL="0" indent="0" algn="l">
              <a:lnSpc>
                <a:spcPts val="2350"/>
              </a:lnSpc>
              <a:buNone/>
            </a:pPr>
            <a:r>
              <a:rPr lang="en-US" sz="1450">
                <a:solidFill>
                  <a:srgbClr val="E2E6E9"/>
                </a:solidFill>
                <a:latin typeface="Merriweather" pitchFamily="34" charset="0"/>
                <a:ea typeface="Merriweather" pitchFamily="34" charset="-122"/>
                <a:cs typeface="Merriweather" pitchFamily="34" charset="-120"/>
              </a:rPr>
              <a:t>NoSQL offre des performances élevées pour les écritures et les lectures.</a:t>
            </a:r>
            <a:endParaRPr lang="en-US" sz="1450"/>
          </a:p>
        </p:txBody>
      </p:sp>
      <p:sp>
        <p:nvSpPr>
          <p:cNvPr id="20" name="Shape 17"/>
          <p:cNvSpPr/>
          <p:nvPr/>
        </p:nvSpPr>
        <p:spPr>
          <a:xfrm>
            <a:off x="6607016" y="6602492"/>
            <a:ext cx="653415" cy="22860"/>
          </a:xfrm>
          <a:prstGeom prst="roundRect">
            <a:avLst>
              <a:gd name="adj" fmla="val 343018"/>
            </a:avLst>
          </a:prstGeom>
          <a:solidFill>
            <a:srgbClr val="194A99"/>
          </a:solidFill>
          <a:ln/>
        </p:spPr>
        <p:txBody>
          <a:bodyPr/>
          <a:lstStyle/>
          <a:p>
            <a:endParaRPr lang="fr-FR"/>
          </a:p>
        </p:txBody>
      </p:sp>
      <p:sp>
        <p:nvSpPr>
          <p:cNvPr id="21" name="Shape 18"/>
          <p:cNvSpPr/>
          <p:nvPr/>
        </p:nvSpPr>
        <p:spPr>
          <a:xfrm>
            <a:off x="6209824" y="6403896"/>
            <a:ext cx="420053" cy="420053"/>
          </a:xfrm>
          <a:prstGeom prst="roundRect">
            <a:avLst>
              <a:gd name="adj" fmla="val 18668"/>
            </a:avLst>
          </a:prstGeom>
          <a:solidFill>
            <a:srgbClr val="003180"/>
          </a:solidFill>
          <a:ln w="7620">
            <a:solidFill>
              <a:srgbClr val="194A99"/>
            </a:solidFill>
            <a:prstDash val="solid"/>
          </a:ln>
        </p:spPr>
        <p:txBody>
          <a:bodyPr/>
          <a:lstStyle/>
          <a:p>
            <a:endParaRPr lang="fr-FR"/>
          </a:p>
        </p:txBody>
      </p:sp>
      <p:sp>
        <p:nvSpPr>
          <p:cNvPr id="22" name="Text 19"/>
          <p:cNvSpPr/>
          <p:nvPr/>
        </p:nvSpPr>
        <p:spPr>
          <a:xfrm>
            <a:off x="6329601" y="6473904"/>
            <a:ext cx="180380" cy="280035"/>
          </a:xfrm>
          <a:prstGeom prst="rect">
            <a:avLst/>
          </a:prstGeom>
          <a:noFill/>
          <a:ln/>
        </p:spPr>
        <p:txBody>
          <a:bodyPr wrap="none" lIns="0" tIns="0" rIns="0" bIns="0" rtlCol="0" anchor="t"/>
          <a:lstStyle/>
          <a:p>
            <a:pPr marL="0" indent="0" algn="ctr">
              <a:lnSpc>
                <a:spcPts val="2200"/>
              </a:lnSpc>
              <a:buNone/>
            </a:pPr>
            <a:r>
              <a:rPr lang="en-US" sz="2200">
                <a:solidFill>
                  <a:srgbClr val="E2E6E9"/>
                </a:solidFill>
                <a:latin typeface="Merriweather" pitchFamily="34" charset="0"/>
                <a:ea typeface="Merriweather" pitchFamily="34" charset="-122"/>
                <a:cs typeface="Merriweather" pitchFamily="34" charset="-120"/>
              </a:rPr>
              <a:t>4</a:t>
            </a:r>
            <a:endParaRPr lang="en-US" sz="2200"/>
          </a:p>
        </p:txBody>
      </p:sp>
      <p:sp>
        <p:nvSpPr>
          <p:cNvPr id="23" name="Text 20"/>
          <p:cNvSpPr/>
          <p:nvPr/>
        </p:nvSpPr>
        <p:spPr>
          <a:xfrm>
            <a:off x="7446645" y="6380559"/>
            <a:ext cx="2805232" cy="291703"/>
          </a:xfrm>
          <a:prstGeom prst="rect">
            <a:avLst/>
          </a:prstGeom>
          <a:noFill/>
          <a:ln/>
        </p:spPr>
        <p:txBody>
          <a:bodyPr wrap="none" lIns="0" tIns="0" rIns="0" bIns="0" rtlCol="0" anchor="t"/>
          <a:lstStyle/>
          <a:p>
            <a:pPr marL="0" indent="0" algn="l">
              <a:lnSpc>
                <a:spcPts val="2250"/>
              </a:lnSpc>
              <a:buNone/>
            </a:pPr>
            <a:r>
              <a:rPr lang="en-US" sz="1800">
                <a:solidFill>
                  <a:srgbClr val="E2E6E9"/>
                </a:solidFill>
                <a:latin typeface="Merriweather" pitchFamily="34" charset="0"/>
                <a:ea typeface="Merriweather" pitchFamily="34" charset="-122"/>
                <a:cs typeface="Merriweather" pitchFamily="34" charset="-120"/>
              </a:rPr>
              <a:t>Complexité des requêtes</a:t>
            </a:r>
            <a:endParaRPr lang="en-US" sz="1800"/>
          </a:p>
        </p:txBody>
      </p:sp>
      <p:sp>
        <p:nvSpPr>
          <p:cNvPr id="24" name="Text 21"/>
          <p:cNvSpPr/>
          <p:nvPr/>
        </p:nvSpPr>
        <p:spPr>
          <a:xfrm>
            <a:off x="7446645" y="6784181"/>
            <a:ext cx="6530340" cy="597218"/>
          </a:xfrm>
          <a:prstGeom prst="rect">
            <a:avLst/>
          </a:prstGeom>
          <a:noFill/>
          <a:ln/>
        </p:spPr>
        <p:txBody>
          <a:bodyPr wrap="square" lIns="0" tIns="0" rIns="0" bIns="0" rtlCol="0" anchor="t"/>
          <a:lstStyle/>
          <a:p>
            <a:pPr marL="0" indent="0" algn="l">
              <a:lnSpc>
                <a:spcPts val="2350"/>
              </a:lnSpc>
              <a:buNone/>
            </a:pPr>
            <a:r>
              <a:rPr lang="en-US" sz="1450">
                <a:solidFill>
                  <a:srgbClr val="E2E6E9"/>
                </a:solidFill>
                <a:latin typeface="Merriweather" pitchFamily="34" charset="0"/>
                <a:ea typeface="Merriweather" pitchFamily="34" charset="-122"/>
                <a:cs typeface="Merriweather" pitchFamily="34" charset="-120"/>
              </a:rPr>
              <a:t>SQL est meilleur pour les requêtes complexes et NoSQL pour les requêtes simples.</a:t>
            </a:r>
            <a:endParaRPr lang="en-US" sz="1450"/>
          </a:p>
        </p:txBody>
      </p:sp>
      <p:pic>
        <p:nvPicPr>
          <p:cNvPr id="26" name="Image 25">
            <a:extLst>
              <a:ext uri="{FF2B5EF4-FFF2-40B4-BE49-F238E27FC236}">
                <a16:creationId xmlns:a16="http://schemas.microsoft.com/office/drawing/2014/main" id="{B02EA7A0-C8DD-5281-38B1-85BA7F1913C7}"/>
              </a:ext>
            </a:extLst>
          </p:cNvPr>
          <p:cNvPicPr>
            <a:picLocks noChangeAspect="1"/>
          </p:cNvPicPr>
          <p:nvPr/>
        </p:nvPicPr>
        <p:blipFill>
          <a:blip r:embed="rId4"/>
          <a:stretch>
            <a:fillRect/>
          </a:stretch>
        </p:blipFill>
        <p:spPr>
          <a:xfrm>
            <a:off x="12328859" y="7686927"/>
            <a:ext cx="2305049" cy="531895"/>
          </a:xfrm>
          <a:prstGeom prst="rect">
            <a:avLst/>
          </a:prstGeom>
        </p:spPr>
      </p:pic>
      <p:sp>
        <p:nvSpPr>
          <p:cNvPr id="25" name="ZoneTexte 24">
            <a:extLst>
              <a:ext uri="{FF2B5EF4-FFF2-40B4-BE49-F238E27FC236}">
                <a16:creationId xmlns:a16="http://schemas.microsoft.com/office/drawing/2014/main" id="{F6101AD1-5C7C-D7A7-4494-F20100994A19}"/>
              </a:ext>
            </a:extLst>
          </p:cNvPr>
          <p:cNvSpPr txBox="1"/>
          <p:nvPr/>
        </p:nvSpPr>
        <p:spPr>
          <a:xfrm>
            <a:off x="13854433" y="7425317"/>
            <a:ext cx="449178" cy="523220"/>
          </a:xfrm>
          <a:prstGeom prst="rect">
            <a:avLst/>
          </a:prstGeom>
          <a:noFill/>
        </p:spPr>
        <p:txBody>
          <a:bodyPr wrap="square" lIns="91440" tIns="45720" rIns="91440" bIns="45720" rtlCol="0" anchor="t">
            <a:spAutoFit/>
          </a:bodyPr>
          <a:lstStyle/>
          <a:p>
            <a:r>
              <a:rPr lang="fr-FR" sz="2800" b="1">
                <a:solidFill>
                  <a:schemeClr val="bg1"/>
                </a:solidFill>
                <a:effectLst>
                  <a:outerShdw blurRad="38100" dist="38100" dir="2700000" algn="tl">
                    <a:srgbClr val="000000">
                      <a:alpha val="43137"/>
                    </a:srgbClr>
                  </a:outerShdw>
                </a:effectLst>
                <a:ea typeface="Calibri"/>
                <a:cs typeface="Calibri"/>
              </a:rPr>
              <a:t>8</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5756917" y="314551"/>
            <a:ext cx="8386399" cy="1917025"/>
          </a:xfrm>
          <a:prstGeom prst="rect">
            <a:avLst/>
          </a:prstGeom>
          <a:noFill/>
          <a:ln/>
        </p:spPr>
        <p:txBody>
          <a:bodyPr wrap="square" lIns="0" tIns="0" rIns="0" bIns="0" rtlCol="0" anchor="t"/>
          <a:lstStyle/>
          <a:p>
            <a:pPr marL="0" indent="0">
              <a:lnSpc>
                <a:spcPts val="5000"/>
              </a:lnSpc>
              <a:buNone/>
            </a:pPr>
            <a:r>
              <a:rPr lang="en-US" sz="3200" b="1" dirty="0">
                <a:solidFill>
                  <a:srgbClr val="F5F0F0"/>
                </a:solidFill>
                <a:latin typeface="Merriweather"/>
                <a:ea typeface="Merriweather" pitchFamily="34" charset="-122"/>
                <a:cs typeface="Merriweather" pitchFamily="34" charset="-120"/>
              </a:rPr>
              <a:t>Études de </a:t>
            </a:r>
            <a:r>
              <a:rPr lang="en-US" sz="3200" b="1" dirty="0" err="1">
                <a:solidFill>
                  <a:srgbClr val="F5F0F0"/>
                </a:solidFill>
                <a:latin typeface="Merriweather"/>
                <a:ea typeface="Merriweather" pitchFamily="34" charset="-122"/>
                <a:cs typeface="Merriweather" pitchFamily="34" charset="-120"/>
              </a:rPr>
              <a:t>cas</a:t>
            </a:r>
            <a:r>
              <a:rPr lang="en-US" sz="3200" b="1" dirty="0">
                <a:solidFill>
                  <a:srgbClr val="F5F0F0"/>
                </a:solidFill>
                <a:latin typeface="Merriweather"/>
                <a:ea typeface="Merriweather" pitchFamily="34" charset="-122"/>
                <a:cs typeface="Merriweather" pitchFamily="34" charset="-120"/>
              </a:rPr>
              <a:t> et </a:t>
            </a:r>
            <a:r>
              <a:rPr lang="en-US" sz="3200" b="1" dirty="0" err="1">
                <a:solidFill>
                  <a:srgbClr val="F5F0F0"/>
                </a:solidFill>
                <a:latin typeface="Merriweather"/>
                <a:ea typeface="Merriweather" pitchFamily="34" charset="-122"/>
                <a:cs typeface="Merriweather" pitchFamily="34" charset="-120"/>
              </a:rPr>
              <a:t>exemples</a:t>
            </a:r>
            <a:r>
              <a:rPr lang="en-US" sz="3200" b="1" dirty="0">
                <a:solidFill>
                  <a:srgbClr val="F5F0F0"/>
                </a:solidFill>
                <a:latin typeface="Merriweather"/>
                <a:ea typeface="Merriweather" pitchFamily="34" charset="-122"/>
                <a:cs typeface="Merriweather" pitchFamily="34" charset="-120"/>
              </a:rPr>
              <a:t> </a:t>
            </a:r>
            <a:r>
              <a:rPr lang="en-US" sz="3200" b="1" dirty="0" err="1">
                <a:solidFill>
                  <a:srgbClr val="F5F0F0"/>
                </a:solidFill>
                <a:latin typeface="Merriweather"/>
                <a:ea typeface="Merriweather" pitchFamily="34" charset="-122"/>
                <a:cs typeface="Merriweather" pitchFamily="34" charset="-120"/>
              </a:rPr>
              <a:t>d'utilisation</a:t>
            </a:r>
            <a:r>
              <a:rPr lang="en-US" sz="3200" b="1" dirty="0">
                <a:solidFill>
                  <a:srgbClr val="F5F0F0"/>
                </a:solidFill>
                <a:latin typeface="Merriweather"/>
                <a:ea typeface="Merriweather" pitchFamily="34" charset="-122"/>
                <a:cs typeface="Merriweather" pitchFamily="34" charset="-120"/>
              </a:rPr>
              <a:t> : E-commerce Customer Behavior</a:t>
            </a:r>
            <a:endParaRPr lang="en-US" sz="3200" b="1" dirty="0">
              <a:latin typeface="Calibri"/>
              <a:cs typeface="Calibri"/>
            </a:endParaRPr>
          </a:p>
        </p:txBody>
      </p:sp>
      <p:pic>
        <p:nvPicPr>
          <p:cNvPr id="17" name="Image 16">
            <a:extLst>
              <a:ext uri="{FF2B5EF4-FFF2-40B4-BE49-F238E27FC236}">
                <a16:creationId xmlns:a16="http://schemas.microsoft.com/office/drawing/2014/main" id="{4E0FCB91-BF45-E8AF-43B9-AFA749982425}"/>
              </a:ext>
            </a:extLst>
          </p:cNvPr>
          <p:cNvPicPr>
            <a:picLocks noChangeAspect="1"/>
          </p:cNvPicPr>
          <p:nvPr/>
        </p:nvPicPr>
        <p:blipFill>
          <a:blip r:embed="rId4"/>
          <a:stretch>
            <a:fillRect/>
          </a:stretch>
        </p:blipFill>
        <p:spPr>
          <a:xfrm>
            <a:off x="12328859" y="7686927"/>
            <a:ext cx="2305049" cy="531895"/>
          </a:xfrm>
          <a:prstGeom prst="rect">
            <a:avLst/>
          </a:prstGeom>
        </p:spPr>
      </p:pic>
      <p:sp>
        <p:nvSpPr>
          <p:cNvPr id="16" name="ZoneTexte 15">
            <a:extLst>
              <a:ext uri="{FF2B5EF4-FFF2-40B4-BE49-F238E27FC236}">
                <a16:creationId xmlns:a16="http://schemas.microsoft.com/office/drawing/2014/main" id="{307D66CD-529C-BB58-9146-A82394F8B92E}"/>
              </a:ext>
            </a:extLst>
          </p:cNvPr>
          <p:cNvSpPr txBox="1"/>
          <p:nvPr/>
        </p:nvSpPr>
        <p:spPr>
          <a:xfrm>
            <a:off x="5955632" y="2225843"/>
            <a:ext cx="7736305" cy="50783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chemeClr val="bg1"/>
                </a:solidFill>
              </a:rPr>
              <a:t>1. </a:t>
            </a:r>
            <a:r>
              <a:rPr lang="en-US" b="1" err="1">
                <a:solidFill>
                  <a:schemeClr val="bg1"/>
                </a:solidFill>
              </a:rPr>
              <a:t>Profil</a:t>
            </a:r>
            <a:r>
              <a:rPr lang="en-US" b="1">
                <a:solidFill>
                  <a:schemeClr val="bg1"/>
                </a:solidFill>
              </a:rPr>
              <a:t> client :</a:t>
            </a:r>
            <a:endParaRPr lang="en-US" b="1">
              <a:solidFill>
                <a:schemeClr val="bg1"/>
              </a:solidFill>
              <a:cs typeface="Calibri"/>
            </a:endParaRPr>
          </a:p>
          <a:p>
            <a:pPr lvl="1">
              <a:buFont typeface="Courier New"/>
              <a:buChar char="o"/>
            </a:pPr>
            <a:r>
              <a:rPr lang="en-US" b="1" err="1">
                <a:solidFill>
                  <a:schemeClr val="bg1"/>
                </a:solidFill>
              </a:rPr>
              <a:t>Contenu</a:t>
            </a:r>
            <a:r>
              <a:rPr lang="en-US">
                <a:solidFill>
                  <a:schemeClr val="bg1"/>
                </a:solidFill>
              </a:rPr>
              <a:t> : </a:t>
            </a:r>
            <a:r>
              <a:rPr lang="en-US" err="1">
                <a:solidFill>
                  <a:schemeClr val="bg1"/>
                </a:solidFill>
              </a:rPr>
              <a:t>Âge</a:t>
            </a:r>
            <a:r>
              <a:rPr lang="en-US">
                <a:solidFill>
                  <a:schemeClr val="bg1"/>
                </a:solidFill>
              </a:rPr>
              <a:t>, genre, </a:t>
            </a:r>
            <a:r>
              <a:rPr lang="en-US" err="1">
                <a:solidFill>
                  <a:schemeClr val="bg1"/>
                </a:solidFill>
              </a:rPr>
              <a:t>ville</a:t>
            </a:r>
            <a:r>
              <a:rPr lang="en-US">
                <a:solidFill>
                  <a:schemeClr val="bg1"/>
                </a:solidFill>
              </a:rPr>
              <a:t>, type </a:t>
            </a:r>
            <a:r>
              <a:rPr lang="en-US" err="1">
                <a:solidFill>
                  <a:schemeClr val="bg1"/>
                </a:solidFill>
              </a:rPr>
              <a:t>d'adhésion</a:t>
            </a:r>
            <a:r>
              <a:rPr lang="en-US">
                <a:solidFill>
                  <a:schemeClr val="bg1"/>
                </a:solidFill>
              </a:rPr>
              <a:t> (</a:t>
            </a:r>
            <a:r>
              <a:rPr lang="en-US" i="1" err="1">
                <a:solidFill>
                  <a:schemeClr val="bg1"/>
                </a:solidFill>
              </a:rPr>
              <a:t>exemple</a:t>
            </a:r>
            <a:r>
              <a:rPr lang="en-US" i="1">
                <a:solidFill>
                  <a:schemeClr val="bg1"/>
                </a:solidFill>
              </a:rPr>
              <a:t> : Gold, Silver</a:t>
            </a:r>
            <a:r>
              <a:rPr lang="en-US">
                <a:solidFill>
                  <a:schemeClr val="bg1"/>
                </a:solidFill>
              </a:rPr>
              <a:t>).</a:t>
            </a:r>
            <a:endParaRPr lang="en-US">
              <a:solidFill>
                <a:schemeClr val="bg1"/>
              </a:solidFill>
              <a:cs typeface="Calibri"/>
            </a:endParaRPr>
          </a:p>
          <a:p>
            <a:pPr lvl="1">
              <a:buFont typeface="Courier New"/>
              <a:buChar char="o"/>
            </a:pPr>
            <a:r>
              <a:rPr lang="en-US" b="1" err="1">
                <a:solidFill>
                  <a:schemeClr val="bg1"/>
                </a:solidFill>
              </a:rPr>
              <a:t>Utilisation</a:t>
            </a:r>
            <a:r>
              <a:rPr lang="en-US">
                <a:solidFill>
                  <a:schemeClr val="bg1"/>
                </a:solidFill>
              </a:rPr>
              <a:t> : Segmentation client pour des </a:t>
            </a:r>
            <a:r>
              <a:rPr lang="en-US" err="1">
                <a:solidFill>
                  <a:schemeClr val="bg1"/>
                </a:solidFill>
              </a:rPr>
              <a:t>campagnes</a:t>
            </a:r>
            <a:r>
              <a:rPr lang="en-US">
                <a:solidFill>
                  <a:schemeClr val="bg1"/>
                </a:solidFill>
              </a:rPr>
              <a:t> </a:t>
            </a:r>
            <a:r>
              <a:rPr lang="en-US" err="1">
                <a:solidFill>
                  <a:schemeClr val="bg1"/>
                </a:solidFill>
              </a:rPr>
              <a:t>ciblées</a:t>
            </a:r>
            <a:r>
              <a:rPr lang="en-US">
                <a:solidFill>
                  <a:schemeClr val="bg1"/>
                </a:solidFill>
              </a:rPr>
              <a:t>.</a:t>
            </a:r>
            <a:endParaRPr lang="en-US">
              <a:solidFill>
                <a:schemeClr val="bg1"/>
              </a:solidFill>
              <a:cs typeface="Calibri"/>
            </a:endParaRPr>
          </a:p>
          <a:p>
            <a:pPr lvl="1">
              <a:buFont typeface="Courier New"/>
              <a:buChar char="o"/>
            </a:pPr>
            <a:endParaRPr lang="en-US">
              <a:solidFill>
                <a:schemeClr val="bg1"/>
              </a:solidFill>
              <a:cs typeface="Calibri"/>
            </a:endParaRPr>
          </a:p>
          <a:p>
            <a:r>
              <a:rPr lang="en-US" b="1">
                <a:solidFill>
                  <a:schemeClr val="bg1"/>
                </a:solidFill>
              </a:rPr>
              <a:t>2. </a:t>
            </a:r>
            <a:r>
              <a:rPr lang="en-US" b="1" err="1">
                <a:solidFill>
                  <a:schemeClr val="bg1"/>
                </a:solidFill>
              </a:rPr>
              <a:t>Comportement</a:t>
            </a:r>
            <a:r>
              <a:rPr lang="en-US" b="1">
                <a:solidFill>
                  <a:schemeClr val="bg1"/>
                </a:solidFill>
              </a:rPr>
              <a:t> d'achat :</a:t>
            </a:r>
            <a:endParaRPr lang="en-US" b="1">
              <a:solidFill>
                <a:schemeClr val="bg1"/>
              </a:solidFill>
              <a:cs typeface="Calibri"/>
            </a:endParaRPr>
          </a:p>
          <a:p>
            <a:pPr lvl="1">
              <a:buFont typeface="Courier New"/>
              <a:buChar char="o"/>
            </a:pPr>
            <a:r>
              <a:rPr lang="en-US" b="1" err="1">
                <a:solidFill>
                  <a:schemeClr val="bg1"/>
                </a:solidFill>
              </a:rPr>
              <a:t>Contenu</a:t>
            </a:r>
            <a:r>
              <a:rPr lang="en-US">
                <a:solidFill>
                  <a:schemeClr val="bg1"/>
                </a:solidFill>
              </a:rPr>
              <a:t> : </a:t>
            </a:r>
            <a:r>
              <a:rPr lang="en-US" err="1">
                <a:solidFill>
                  <a:schemeClr val="bg1"/>
                </a:solidFill>
              </a:rPr>
              <a:t>Historique</a:t>
            </a:r>
            <a:r>
              <a:rPr lang="en-US">
                <a:solidFill>
                  <a:schemeClr val="bg1"/>
                </a:solidFill>
              </a:rPr>
              <a:t> des </a:t>
            </a:r>
            <a:r>
              <a:rPr lang="en-US" err="1">
                <a:solidFill>
                  <a:schemeClr val="bg1"/>
                </a:solidFill>
              </a:rPr>
              <a:t>achats</a:t>
            </a:r>
            <a:r>
              <a:rPr lang="en-US">
                <a:solidFill>
                  <a:schemeClr val="bg1"/>
                </a:solidFill>
              </a:rPr>
              <a:t>, total </a:t>
            </a:r>
            <a:r>
              <a:rPr lang="en-US" err="1">
                <a:solidFill>
                  <a:schemeClr val="bg1"/>
                </a:solidFill>
              </a:rPr>
              <a:t>dépensé</a:t>
            </a:r>
            <a:r>
              <a:rPr lang="en-US">
                <a:solidFill>
                  <a:schemeClr val="bg1"/>
                </a:solidFill>
              </a:rPr>
              <a:t>, </a:t>
            </a:r>
            <a:r>
              <a:rPr lang="en-US" err="1">
                <a:solidFill>
                  <a:schemeClr val="bg1"/>
                </a:solidFill>
              </a:rPr>
              <a:t>produits</a:t>
            </a:r>
            <a:r>
              <a:rPr lang="en-US">
                <a:solidFill>
                  <a:schemeClr val="bg1"/>
                </a:solidFill>
              </a:rPr>
              <a:t> </a:t>
            </a:r>
            <a:r>
              <a:rPr lang="en-US" err="1">
                <a:solidFill>
                  <a:schemeClr val="bg1"/>
                </a:solidFill>
              </a:rPr>
              <a:t>fréquemment</a:t>
            </a:r>
            <a:r>
              <a:rPr lang="en-US">
                <a:solidFill>
                  <a:schemeClr val="bg1"/>
                </a:solidFill>
              </a:rPr>
              <a:t> </a:t>
            </a:r>
            <a:r>
              <a:rPr lang="en-US" err="1">
                <a:solidFill>
                  <a:schemeClr val="bg1"/>
                </a:solidFill>
              </a:rPr>
              <a:t>achetés</a:t>
            </a:r>
            <a:r>
              <a:rPr lang="en-US">
                <a:solidFill>
                  <a:schemeClr val="bg1"/>
                </a:solidFill>
              </a:rPr>
              <a:t>.</a:t>
            </a:r>
            <a:endParaRPr lang="en-US">
              <a:solidFill>
                <a:schemeClr val="bg1"/>
              </a:solidFill>
              <a:cs typeface="Calibri"/>
            </a:endParaRPr>
          </a:p>
          <a:p>
            <a:pPr lvl="1">
              <a:buFont typeface="Courier New"/>
              <a:buChar char="o"/>
            </a:pPr>
            <a:r>
              <a:rPr lang="en-US" b="1" err="1">
                <a:solidFill>
                  <a:schemeClr val="bg1"/>
                </a:solidFill>
              </a:rPr>
              <a:t>Utilisation</a:t>
            </a:r>
            <a:r>
              <a:rPr lang="en-US">
                <a:solidFill>
                  <a:schemeClr val="bg1"/>
                </a:solidFill>
              </a:rPr>
              <a:t> : Analyse des tendances d’achat et panier </a:t>
            </a:r>
            <a:r>
              <a:rPr lang="en-US" err="1">
                <a:solidFill>
                  <a:schemeClr val="bg1"/>
                </a:solidFill>
              </a:rPr>
              <a:t>moyen</a:t>
            </a:r>
            <a:r>
              <a:rPr lang="en-US">
                <a:solidFill>
                  <a:schemeClr val="bg1"/>
                </a:solidFill>
              </a:rPr>
              <a:t>.</a:t>
            </a:r>
            <a:endParaRPr lang="en-US">
              <a:solidFill>
                <a:schemeClr val="bg1"/>
              </a:solidFill>
              <a:cs typeface="Calibri"/>
            </a:endParaRPr>
          </a:p>
          <a:p>
            <a:pPr>
              <a:buFont typeface=""/>
              <a:buChar char="•"/>
            </a:pPr>
            <a:endParaRPr lang="en-US">
              <a:solidFill>
                <a:schemeClr val="bg1"/>
              </a:solidFill>
            </a:endParaRPr>
          </a:p>
          <a:p>
            <a:r>
              <a:rPr lang="en-US" b="1">
                <a:solidFill>
                  <a:schemeClr val="bg1"/>
                </a:solidFill>
              </a:rPr>
              <a:t>3. Interactions :</a:t>
            </a:r>
            <a:endParaRPr lang="en-US" b="1">
              <a:solidFill>
                <a:schemeClr val="bg1"/>
              </a:solidFill>
              <a:cs typeface="Calibri"/>
            </a:endParaRPr>
          </a:p>
          <a:p>
            <a:pPr lvl="1">
              <a:buFont typeface="Courier New"/>
              <a:buChar char="o"/>
            </a:pPr>
            <a:r>
              <a:rPr lang="en-US" b="1" err="1">
                <a:solidFill>
                  <a:schemeClr val="bg1"/>
                </a:solidFill>
              </a:rPr>
              <a:t>Contenu</a:t>
            </a:r>
            <a:r>
              <a:rPr lang="en-US">
                <a:solidFill>
                  <a:schemeClr val="bg1"/>
                </a:solidFill>
              </a:rPr>
              <a:t> : </a:t>
            </a:r>
            <a:r>
              <a:rPr lang="en-US" err="1">
                <a:solidFill>
                  <a:schemeClr val="bg1"/>
                </a:solidFill>
              </a:rPr>
              <a:t>Évaluations</a:t>
            </a:r>
            <a:r>
              <a:rPr lang="en-US">
                <a:solidFill>
                  <a:schemeClr val="bg1"/>
                </a:solidFill>
              </a:rPr>
              <a:t>, </a:t>
            </a:r>
            <a:r>
              <a:rPr lang="en-US" err="1">
                <a:solidFill>
                  <a:schemeClr val="bg1"/>
                </a:solidFill>
              </a:rPr>
              <a:t>commentaires</a:t>
            </a:r>
            <a:r>
              <a:rPr lang="en-US">
                <a:solidFill>
                  <a:schemeClr val="bg1"/>
                </a:solidFill>
              </a:rPr>
              <a:t>, </a:t>
            </a:r>
            <a:r>
              <a:rPr lang="en-US" err="1">
                <a:solidFill>
                  <a:schemeClr val="bg1"/>
                </a:solidFill>
              </a:rPr>
              <a:t>réponse</a:t>
            </a:r>
            <a:r>
              <a:rPr lang="en-US">
                <a:solidFill>
                  <a:schemeClr val="bg1"/>
                </a:solidFill>
              </a:rPr>
              <a:t> aux notifications marketing.</a:t>
            </a:r>
            <a:endParaRPr lang="en-US">
              <a:solidFill>
                <a:schemeClr val="bg1"/>
              </a:solidFill>
              <a:cs typeface="Calibri"/>
            </a:endParaRPr>
          </a:p>
          <a:p>
            <a:pPr lvl="1">
              <a:buFont typeface="Courier New"/>
              <a:buChar char="o"/>
            </a:pPr>
            <a:r>
              <a:rPr lang="en-US" b="1" err="1">
                <a:solidFill>
                  <a:schemeClr val="bg1"/>
                </a:solidFill>
              </a:rPr>
              <a:t>Utilisation</a:t>
            </a:r>
            <a:r>
              <a:rPr lang="en-US">
                <a:solidFill>
                  <a:schemeClr val="bg1"/>
                </a:solidFill>
              </a:rPr>
              <a:t> : </a:t>
            </a:r>
            <a:r>
              <a:rPr lang="en-US" err="1">
                <a:solidFill>
                  <a:schemeClr val="bg1"/>
                </a:solidFill>
              </a:rPr>
              <a:t>Mesure</a:t>
            </a:r>
            <a:r>
              <a:rPr lang="en-US">
                <a:solidFill>
                  <a:schemeClr val="bg1"/>
                </a:solidFill>
              </a:rPr>
              <a:t> de la satisfaction et des retours sur </a:t>
            </a:r>
            <a:r>
              <a:rPr lang="en-US" err="1">
                <a:solidFill>
                  <a:schemeClr val="bg1"/>
                </a:solidFill>
              </a:rPr>
              <a:t>produits</a:t>
            </a:r>
            <a:r>
              <a:rPr lang="en-US">
                <a:solidFill>
                  <a:schemeClr val="bg1"/>
                </a:solidFill>
              </a:rPr>
              <a:t>.</a:t>
            </a:r>
            <a:endParaRPr lang="en-US">
              <a:solidFill>
                <a:schemeClr val="bg1"/>
              </a:solidFill>
              <a:cs typeface="Calibri"/>
            </a:endParaRPr>
          </a:p>
          <a:p>
            <a:pPr lvl="1">
              <a:buFont typeface="Courier New"/>
              <a:buChar char="o"/>
            </a:pPr>
            <a:endParaRPr lang="en-US">
              <a:solidFill>
                <a:schemeClr val="bg1"/>
              </a:solidFill>
              <a:cs typeface="Calibri"/>
            </a:endParaRPr>
          </a:p>
          <a:p>
            <a:r>
              <a:rPr lang="en-US" b="1">
                <a:solidFill>
                  <a:schemeClr val="bg1"/>
                </a:solidFill>
              </a:rPr>
              <a:t>4. </a:t>
            </a:r>
            <a:r>
              <a:rPr lang="en-US" b="1" err="1">
                <a:solidFill>
                  <a:schemeClr val="bg1"/>
                </a:solidFill>
              </a:rPr>
              <a:t>Prédictions</a:t>
            </a:r>
            <a:r>
              <a:rPr lang="en-US" b="1">
                <a:solidFill>
                  <a:schemeClr val="bg1"/>
                </a:solidFill>
              </a:rPr>
              <a:t> : </a:t>
            </a:r>
            <a:endParaRPr lang="en-US" b="1" err="1">
              <a:solidFill>
                <a:schemeClr val="bg1"/>
              </a:solidFill>
              <a:cs typeface="Calibri"/>
            </a:endParaRPr>
          </a:p>
          <a:p>
            <a:pPr lvl="1">
              <a:buFont typeface="Courier New"/>
              <a:buChar char="o"/>
            </a:pPr>
            <a:r>
              <a:rPr lang="en-US" b="1" err="1">
                <a:solidFill>
                  <a:schemeClr val="bg1"/>
                </a:solidFill>
              </a:rPr>
              <a:t>Contenu</a:t>
            </a:r>
            <a:r>
              <a:rPr lang="en-US">
                <a:solidFill>
                  <a:schemeClr val="bg1"/>
                </a:solidFill>
              </a:rPr>
              <a:t> : </a:t>
            </a:r>
            <a:r>
              <a:rPr lang="en-US" err="1">
                <a:solidFill>
                  <a:schemeClr val="bg1"/>
                </a:solidFill>
              </a:rPr>
              <a:t>Recommandations</a:t>
            </a:r>
            <a:r>
              <a:rPr lang="en-US">
                <a:solidFill>
                  <a:schemeClr val="bg1"/>
                </a:solidFill>
              </a:rPr>
              <a:t> </a:t>
            </a:r>
            <a:r>
              <a:rPr lang="en-US" err="1">
                <a:solidFill>
                  <a:schemeClr val="bg1"/>
                </a:solidFill>
              </a:rPr>
              <a:t>personnalisées</a:t>
            </a:r>
            <a:r>
              <a:rPr lang="en-US">
                <a:solidFill>
                  <a:schemeClr val="bg1"/>
                </a:solidFill>
              </a:rPr>
              <a:t>, </a:t>
            </a:r>
            <a:r>
              <a:rPr lang="en-US" err="1">
                <a:solidFill>
                  <a:schemeClr val="bg1"/>
                </a:solidFill>
              </a:rPr>
              <a:t>offres</a:t>
            </a:r>
            <a:r>
              <a:rPr lang="en-US">
                <a:solidFill>
                  <a:schemeClr val="bg1"/>
                </a:solidFill>
              </a:rPr>
              <a:t> </a:t>
            </a:r>
            <a:r>
              <a:rPr lang="en-US" err="1">
                <a:solidFill>
                  <a:schemeClr val="bg1"/>
                </a:solidFill>
              </a:rPr>
              <a:t>adaptées</a:t>
            </a:r>
            <a:r>
              <a:rPr lang="en-US">
                <a:solidFill>
                  <a:schemeClr val="bg1"/>
                </a:solidFill>
              </a:rPr>
              <a:t> </a:t>
            </a:r>
            <a:r>
              <a:rPr lang="en-US" err="1">
                <a:solidFill>
                  <a:schemeClr val="bg1"/>
                </a:solidFill>
              </a:rPr>
              <a:t>selon</a:t>
            </a:r>
            <a:r>
              <a:rPr lang="en-US">
                <a:solidFill>
                  <a:schemeClr val="bg1"/>
                </a:solidFill>
              </a:rPr>
              <a:t> </a:t>
            </a:r>
            <a:r>
              <a:rPr lang="en-US" err="1">
                <a:solidFill>
                  <a:schemeClr val="bg1"/>
                </a:solidFill>
              </a:rPr>
              <a:t>l'historique</a:t>
            </a:r>
            <a:r>
              <a:rPr lang="en-US">
                <a:solidFill>
                  <a:schemeClr val="bg1"/>
                </a:solidFill>
              </a:rPr>
              <a:t>.</a:t>
            </a:r>
            <a:endParaRPr lang="en-US">
              <a:solidFill>
                <a:schemeClr val="bg1"/>
              </a:solidFill>
              <a:cs typeface="Calibri"/>
            </a:endParaRPr>
          </a:p>
          <a:p>
            <a:pPr lvl="1">
              <a:buFont typeface="Courier New"/>
              <a:buChar char="o"/>
            </a:pPr>
            <a:r>
              <a:rPr lang="en-US" b="1" err="1">
                <a:solidFill>
                  <a:schemeClr val="bg1"/>
                </a:solidFill>
              </a:rPr>
              <a:t>Utilisation</a:t>
            </a:r>
            <a:r>
              <a:rPr lang="en-US">
                <a:solidFill>
                  <a:schemeClr val="bg1"/>
                </a:solidFill>
              </a:rPr>
              <a:t> : </a:t>
            </a:r>
            <a:r>
              <a:rPr lang="en-US" err="1">
                <a:solidFill>
                  <a:schemeClr val="bg1"/>
                </a:solidFill>
              </a:rPr>
              <a:t>Amélioration</a:t>
            </a:r>
            <a:r>
              <a:rPr lang="en-US">
                <a:solidFill>
                  <a:schemeClr val="bg1"/>
                </a:solidFill>
              </a:rPr>
              <a:t> de </a:t>
            </a:r>
            <a:r>
              <a:rPr lang="en-US" err="1">
                <a:solidFill>
                  <a:schemeClr val="bg1"/>
                </a:solidFill>
              </a:rPr>
              <a:t>l'expérience</a:t>
            </a:r>
            <a:r>
              <a:rPr lang="en-US">
                <a:solidFill>
                  <a:schemeClr val="bg1"/>
                </a:solidFill>
              </a:rPr>
              <a:t> client via des </a:t>
            </a:r>
            <a:r>
              <a:rPr lang="en-US" err="1">
                <a:solidFill>
                  <a:schemeClr val="bg1"/>
                </a:solidFill>
              </a:rPr>
              <a:t>moteurs</a:t>
            </a:r>
            <a:r>
              <a:rPr lang="en-US">
                <a:solidFill>
                  <a:schemeClr val="bg1"/>
                </a:solidFill>
              </a:rPr>
              <a:t> de </a:t>
            </a:r>
            <a:r>
              <a:rPr lang="en-US" err="1">
                <a:solidFill>
                  <a:schemeClr val="bg1"/>
                </a:solidFill>
              </a:rPr>
              <a:t>recommandations</a:t>
            </a:r>
            <a:r>
              <a:rPr lang="en-US">
                <a:solidFill>
                  <a:schemeClr val="bg1"/>
                </a:solidFill>
              </a:rPr>
              <a:t> (par </a:t>
            </a:r>
            <a:r>
              <a:rPr lang="en-US" err="1">
                <a:solidFill>
                  <a:schemeClr val="bg1"/>
                </a:solidFill>
              </a:rPr>
              <a:t>exemple</a:t>
            </a:r>
            <a:r>
              <a:rPr lang="en-US">
                <a:solidFill>
                  <a:schemeClr val="bg1"/>
                </a:solidFill>
              </a:rPr>
              <a:t> : MongoDB pour le stockage flexible).</a:t>
            </a:r>
            <a:endParaRPr lang="en-US">
              <a:solidFill>
                <a:schemeClr val="bg1"/>
              </a:solidFill>
              <a:cs typeface="Calibri"/>
            </a:endParaRPr>
          </a:p>
        </p:txBody>
      </p:sp>
      <p:sp>
        <p:nvSpPr>
          <p:cNvPr id="4" name="ZoneTexte 3">
            <a:extLst>
              <a:ext uri="{FF2B5EF4-FFF2-40B4-BE49-F238E27FC236}">
                <a16:creationId xmlns:a16="http://schemas.microsoft.com/office/drawing/2014/main" id="{AACCA03F-56A2-3CE1-3454-8D370EE942AB}"/>
              </a:ext>
            </a:extLst>
          </p:cNvPr>
          <p:cNvSpPr txBox="1"/>
          <p:nvPr/>
        </p:nvSpPr>
        <p:spPr>
          <a:xfrm>
            <a:off x="13854433" y="7425317"/>
            <a:ext cx="449178" cy="523220"/>
          </a:xfrm>
          <a:prstGeom prst="rect">
            <a:avLst/>
          </a:prstGeom>
          <a:noFill/>
        </p:spPr>
        <p:txBody>
          <a:bodyPr wrap="square" lIns="91440" tIns="45720" rIns="91440" bIns="45720" rtlCol="0" anchor="t">
            <a:spAutoFit/>
          </a:bodyPr>
          <a:lstStyle/>
          <a:p>
            <a:r>
              <a:rPr lang="fr-FR" sz="2800" b="1">
                <a:solidFill>
                  <a:schemeClr val="bg1"/>
                </a:solidFill>
                <a:effectLst>
                  <a:outerShdw blurRad="38100" dist="38100" dir="2700000" algn="tl">
                    <a:srgbClr val="000000">
                      <a:alpha val="43137"/>
                    </a:srgbClr>
                  </a:outerShdw>
                </a:effectLst>
                <a:ea typeface="Calibri"/>
                <a:cs typeface="Calibri"/>
              </a:rPr>
              <a:t>9</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Image 16">
            <a:extLst>
              <a:ext uri="{FF2B5EF4-FFF2-40B4-BE49-F238E27FC236}">
                <a16:creationId xmlns:a16="http://schemas.microsoft.com/office/drawing/2014/main" id="{4E0FCB91-BF45-E8AF-43B9-AFA749982425}"/>
              </a:ext>
            </a:extLst>
          </p:cNvPr>
          <p:cNvPicPr>
            <a:picLocks noChangeAspect="1"/>
          </p:cNvPicPr>
          <p:nvPr/>
        </p:nvPicPr>
        <p:blipFill>
          <a:blip r:embed="rId3"/>
          <a:stretch>
            <a:fillRect/>
          </a:stretch>
        </p:blipFill>
        <p:spPr>
          <a:xfrm>
            <a:off x="12328859" y="7698959"/>
            <a:ext cx="2305049" cy="531895"/>
          </a:xfrm>
          <a:prstGeom prst="rect">
            <a:avLst/>
          </a:prstGeom>
        </p:spPr>
      </p:pic>
      <p:sp>
        <p:nvSpPr>
          <p:cNvPr id="2" name="ZoneTexte 1">
            <a:extLst>
              <a:ext uri="{FF2B5EF4-FFF2-40B4-BE49-F238E27FC236}">
                <a16:creationId xmlns:a16="http://schemas.microsoft.com/office/drawing/2014/main" id="{868F1E85-795C-6A88-B9C6-75F671170105}"/>
              </a:ext>
            </a:extLst>
          </p:cNvPr>
          <p:cNvSpPr txBox="1"/>
          <p:nvPr/>
        </p:nvSpPr>
        <p:spPr>
          <a:xfrm>
            <a:off x="13656725" y="7314107"/>
            <a:ext cx="646886" cy="523220"/>
          </a:xfrm>
          <a:prstGeom prst="rect">
            <a:avLst/>
          </a:prstGeom>
          <a:noFill/>
        </p:spPr>
        <p:txBody>
          <a:bodyPr wrap="square" lIns="91440" tIns="45720" rIns="91440" bIns="45720" rtlCol="0" anchor="t">
            <a:spAutoFit/>
          </a:bodyPr>
          <a:lstStyle/>
          <a:p>
            <a:r>
              <a:rPr lang="fr-FR" sz="2800" b="1" dirty="0">
                <a:solidFill>
                  <a:schemeClr val="bg1"/>
                </a:solidFill>
                <a:effectLst>
                  <a:outerShdw blurRad="38100" dist="38100" dir="2700000" algn="tl">
                    <a:srgbClr val="000000">
                      <a:alpha val="43137"/>
                    </a:srgbClr>
                  </a:outerShdw>
                </a:effectLst>
                <a:ea typeface="Calibri"/>
                <a:cs typeface="Calibri"/>
              </a:rPr>
              <a:t>10</a:t>
            </a:r>
            <a:endParaRPr lang="fr-FR" sz="2800" b="1" dirty="0">
              <a:solidFill>
                <a:schemeClr val="bg1"/>
              </a:solidFill>
              <a:effectLst>
                <a:outerShdw blurRad="38100" dist="38100" dir="2700000" algn="tl">
                  <a:srgbClr val="000000">
                    <a:alpha val="43137"/>
                  </a:srgbClr>
                </a:outerShdw>
              </a:effectLst>
            </a:endParaRPr>
          </a:p>
        </p:txBody>
      </p:sp>
      <p:sp>
        <p:nvSpPr>
          <p:cNvPr id="3" name="ZoneTexte 2">
            <a:extLst>
              <a:ext uri="{FF2B5EF4-FFF2-40B4-BE49-F238E27FC236}">
                <a16:creationId xmlns:a16="http://schemas.microsoft.com/office/drawing/2014/main" id="{2A3BBB7D-0654-0673-9175-73FAB0A0F05B}"/>
              </a:ext>
            </a:extLst>
          </p:cNvPr>
          <p:cNvSpPr txBox="1"/>
          <p:nvPr/>
        </p:nvSpPr>
        <p:spPr>
          <a:xfrm>
            <a:off x="1881809" y="2981738"/>
            <a:ext cx="13450955" cy="132343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8000" b="1" dirty="0">
                <a:solidFill>
                  <a:schemeClr val="bg1"/>
                </a:solidFill>
                <a:hlinkClick r:id="rId4">
                  <a:extLst>
                    <a:ext uri="{A12FA001-AC4F-418D-AE19-62706E023703}">
                      <ahyp:hlinkClr xmlns:ahyp="http://schemas.microsoft.com/office/drawing/2018/hyperlinkcolor" val="tx"/>
                    </a:ext>
                  </a:extLst>
                </a:hlinkClick>
              </a:rPr>
              <a:t>Cas </a:t>
            </a:r>
            <a:r>
              <a:rPr lang="en-US" sz="8000" b="1" dirty="0" err="1">
                <a:solidFill>
                  <a:schemeClr val="bg1"/>
                </a:solidFill>
                <a:hlinkClick r:id="rId4">
                  <a:extLst>
                    <a:ext uri="{A12FA001-AC4F-418D-AE19-62706E023703}">
                      <ahyp:hlinkClr xmlns:ahyp="http://schemas.microsoft.com/office/drawing/2018/hyperlinkcolor" val="tx"/>
                    </a:ext>
                  </a:extLst>
                </a:hlinkClick>
              </a:rPr>
              <a:t>d’usage</a:t>
            </a:r>
            <a:r>
              <a:rPr lang="en-US" sz="8000" b="1" dirty="0">
                <a:solidFill>
                  <a:schemeClr val="bg1"/>
                </a:solidFill>
                <a:hlinkClick r:id="rId4">
                  <a:extLst>
                    <a:ext uri="{A12FA001-AC4F-418D-AE19-62706E023703}">
                      <ahyp:hlinkClr xmlns:ahyp="http://schemas.microsoft.com/office/drawing/2018/hyperlinkcolor" val="tx"/>
                    </a:ext>
                  </a:extLst>
                </a:hlinkClick>
              </a:rPr>
              <a:t> E-commerce </a:t>
            </a:r>
            <a:endParaRPr lang="en-US" sz="8000" b="1" dirty="0">
              <a:solidFill>
                <a:schemeClr val="bg1"/>
              </a:solidFill>
              <a:ea typeface="Calibri"/>
              <a:cs typeface="Calibri"/>
            </a:endParaRPr>
          </a:p>
        </p:txBody>
      </p:sp>
    </p:spTree>
    <p:extLst>
      <p:ext uri="{BB962C8B-B14F-4D97-AF65-F5344CB8AC3E}">
        <p14:creationId xmlns:p14="http://schemas.microsoft.com/office/powerpoint/2010/main" val="29470082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Image 16">
            <a:extLst>
              <a:ext uri="{FF2B5EF4-FFF2-40B4-BE49-F238E27FC236}">
                <a16:creationId xmlns:a16="http://schemas.microsoft.com/office/drawing/2014/main" id="{4E0FCB91-BF45-E8AF-43B9-AFA749982425}"/>
              </a:ext>
            </a:extLst>
          </p:cNvPr>
          <p:cNvPicPr>
            <a:picLocks noChangeAspect="1"/>
          </p:cNvPicPr>
          <p:nvPr/>
        </p:nvPicPr>
        <p:blipFill>
          <a:blip r:embed="rId3"/>
          <a:stretch>
            <a:fillRect/>
          </a:stretch>
        </p:blipFill>
        <p:spPr>
          <a:xfrm>
            <a:off x="12328859" y="7698959"/>
            <a:ext cx="2305049" cy="531895"/>
          </a:xfrm>
          <a:prstGeom prst="rect">
            <a:avLst/>
          </a:prstGeom>
        </p:spPr>
      </p:pic>
      <p:sp>
        <p:nvSpPr>
          <p:cNvPr id="2" name="ZoneTexte 1">
            <a:extLst>
              <a:ext uri="{FF2B5EF4-FFF2-40B4-BE49-F238E27FC236}">
                <a16:creationId xmlns:a16="http://schemas.microsoft.com/office/drawing/2014/main" id="{BCD42858-E0BD-69BC-7B1F-233FC71A76FB}"/>
              </a:ext>
            </a:extLst>
          </p:cNvPr>
          <p:cNvSpPr txBox="1"/>
          <p:nvPr/>
        </p:nvSpPr>
        <p:spPr>
          <a:xfrm>
            <a:off x="13706152" y="7301750"/>
            <a:ext cx="597459" cy="523220"/>
          </a:xfrm>
          <a:prstGeom prst="rect">
            <a:avLst/>
          </a:prstGeom>
          <a:noFill/>
        </p:spPr>
        <p:txBody>
          <a:bodyPr wrap="square" lIns="91440" tIns="45720" rIns="91440" bIns="45720" rtlCol="0" anchor="t">
            <a:spAutoFit/>
          </a:bodyPr>
          <a:lstStyle/>
          <a:p>
            <a:r>
              <a:rPr lang="fr-FR" sz="2800" b="1" dirty="0">
                <a:solidFill>
                  <a:schemeClr val="bg1"/>
                </a:solidFill>
                <a:effectLst>
                  <a:outerShdw blurRad="38100" dist="38100" dir="2700000" algn="tl">
                    <a:srgbClr val="000000">
                      <a:alpha val="43137"/>
                    </a:srgbClr>
                  </a:outerShdw>
                </a:effectLst>
              </a:rPr>
              <a:t>11</a:t>
            </a:r>
          </a:p>
        </p:txBody>
      </p:sp>
      <p:pic>
        <p:nvPicPr>
          <p:cNvPr id="4" name="Image 3">
            <a:extLst>
              <a:ext uri="{FF2B5EF4-FFF2-40B4-BE49-F238E27FC236}">
                <a16:creationId xmlns:a16="http://schemas.microsoft.com/office/drawing/2014/main" id="{753F47C0-E8CA-2FA6-C8F2-B8A506F72835}"/>
              </a:ext>
            </a:extLst>
          </p:cNvPr>
          <p:cNvPicPr>
            <a:picLocks noChangeAspect="1"/>
          </p:cNvPicPr>
          <p:nvPr/>
        </p:nvPicPr>
        <p:blipFill>
          <a:blip r:embed="rId4"/>
          <a:stretch>
            <a:fillRect/>
          </a:stretch>
        </p:blipFill>
        <p:spPr>
          <a:xfrm>
            <a:off x="686568" y="97535"/>
            <a:ext cx="12837568" cy="7851002"/>
          </a:xfrm>
          <a:prstGeom prst="rect">
            <a:avLst/>
          </a:prstGeom>
        </p:spPr>
      </p:pic>
    </p:spTree>
    <p:extLst>
      <p:ext uri="{BB962C8B-B14F-4D97-AF65-F5344CB8AC3E}">
        <p14:creationId xmlns:p14="http://schemas.microsoft.com/office/powerpoint/2010/main" val="31165426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BEB575-7B3A-6822-5081-105A208279F5}"/>
            </a:ext>
          </a:extLst>
        </p:cNvPr>
        <p:cNvGrpSpPr/>
        <p:nvPr/>
      </p:nvGrpSpPr>
      <p:grpSpPr>
        <a:xfrm>
          <a:off x="0" y="0"/>
          <a:ext cx="0" cy="0"/>
          <a:chOff x="0" y="0"/>
          <a:chExt cx="0" cy="0"/>
        </a:xfrm>
      </p:grpSpPr>
      <p:pic>
        <p:nvPicPr>
          <p:cNvPr id="17" name="Image 16">
            <a:extLst>
              <a:ext uri="{FF2B5EF4-FFF2-40B4-BE49-F238E27FC236}">
                <a16:creationId xmlns:a16="http://schemas.microsoft.com/office/drawing/2014/main" id="{32A2477E-29FE-001F-A06E-FB08C8F87FCA}"/>
              </a:ext>
            </a:extLst>
          </p:cNvPr>
          <p:cNvPicPr>
            <a:picLocks noChangeAspect="1"/>
          </p:cNvPicPr>
          <p:nvPr/>
        </p:nvPicPr>
        <p:blipFill>
          <a:blip r:embed="rId3"/>
          <a:stretch>
            <a:fillRect/>
          </a:stretch>
        </p:blipFill>
        <p:spPr>
          <a:xfrm>
            <a:off x="12328859" y="7698959"/>
            <a:ext cx="2305049" cy="531895"/>
          </a:xfrm>
          <a:prstGeom prst="rect">
            <a:avLst/>
          </a:prstGeom>
        </p:spPr>
      </p:pic>
      <p:sp>
        <p:nvSpPr>
          <p:cNvPr id="2" name="ZoneTexte 1">
            <a:extLst>
              <a:ext uri="{FF2B5EF4-FFF2-40B4-BE49-F238E27FC236}">
                <a16:creationId xmlns:a16="http://schemas.microsoft.com/office/drawing/2014/main" id="{F5D9CF91-AC24-1774-B78D-8A6797ED7F24}"/>
              </a:ext>
            </a:extLst>
          </p:cNvPr>
          <p:cNvSpPr txBox="1"/>
          <p:nvPr/>
        </p:nvSpPr>
        <p:spPr>
          <a:xfrm>
            <a:off x="13854433" y="7338820"/>
            <a:ext cx="560388" cy="523220"/>
          </a:xfrm>
          <a:prstGeom prst="rect">
            <a:avLst/>
          </a:prstGeom>
          <a:noFill/>
        </p:spPr>
        <p:txBody>
          <a:bodyPr wrap="square" lIns="91440" tIns="45720" rIns="91440" bIns="45720" rtlCol="0" anchor="t">
            <a:spAutoFit/>
          </a:bodyPr>
          <a:lstStyle/>
          <a:p>
            <a:r>
              <a:rPr lang="fr-FR" sz="2800" b="1" dirty="0">
                <a:solidFill>
                  <a:schemeClr val="bg1"/>
                </a:solidFill>
                <a:effectLst>
                  <a:outerShdw blurRad="38100" dist="38100" dir="2700000" algn="tl">
                    <a:srgbClr val="000000">
                      <a:alpha val="43137"/>
                    </a:srgbClr>
                  </a:outerShdw>
                </a:effectLst>
              </a:rPr>
              <a:t>12</a:t>
            </a:r>
          </a:p>
        </p:txBody>
      </p:sp>
      <p:pic>
        <p:nvPicPr>
          <p:cNvPr id="4" name="Image 3">
            <a:extLst>
              <a:ext uri="{FF2B5EF4-FFF2-40B4-BE49-F238E27FC236}">
                <a16:creationId xmlns:a16="http://schemas.microsoft.com/office/drawing/2014/main" id="{8B44C237-FCCA-9312-A450-BA61322E3F1C}"/>
              </a:ext>
            </a:extLst>
          </p:cNvPr>
          <p:cNvPicPr>
            <a:picLocks noChangeAspect="1"/>
          </p:cNvPicPr>
          <p:nvPr/>
        </p:nvPicPr>
        <p:blipFill>
          <a:blip r:embed="rId4"/>
          <a:stretch>
            <a:fillRect/>
          </a:stretch>
        </p:blipFill>
        <p:spPr>
          <a:xfrm>
            <a:off x="495728" y="0"/>
            <a:ext cx="13358705" cy="8060507"/>
          </a:xfrm>
          <a:prstGeom prst="rect">
            <a:avLst/>
          </a:prstGeom>
        </p:spPr>
      </p:pic>
    </p:spTree>
    <p:extLst>
      <p:ext uri="{BB962C8B-B14F-4D97-AF65-F5344CB8AC3E}">
        <p14:creationId xmlns:p14="http://schemas.microsoft.com/office/powerpoint/2010/main" val="18662370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67402B-A358-491E-0938-B6BD5B375D56}"/>
            </a:ext>
          </a:extLst>
        </p:cNvPr>
        <p:cNvGrpSpPr/>
        <p:nvPr/>
      </p:nvGrpSpPr>
      <p:grpSpPr>
        <a:xfrm>
          <a:off x="0" y="0"/>
          <a:ext cx="0" cy="0"/>
          <a:chOff x="0" y="0"/>
          <a:chExt cx="0" cy="0"/>
        </a:xfrm>
      </p:grpSpPr>
      <p:pic>
        <p:nvPicPr>
          <p:cNvPr id="17" name="Image 16">
            <a:extLst>
              <a:ext uri="{FF2B5EF4-FFF2-40B4-BE49-F238E27FC236}">
                <a16:creationId xmlns:a16="http://schemas.microsoft.com/office/drawing/2014/main" id="{C548F995-CBD5-171A-258B-D245DCBFC96C}"/>
              </a:ext>
            </a:extLst>
          </p:cNvPr>
          <p:cNvPicPr>
            <a:picLocks noChangeAspect="1"/>
          </p:cNvPicPr>
          <p:nvPr/>
        </p:nvPicPr>
        <p:blipFill>
          <a:blip r:embed="rId3"/>
          <a:stretch>
            <a:fillRect/>
          </a:stretch>
        </p:blipFill>
        <p:spPr>
          <a:xfrm>
            <a:off x="12328859" y="7698959"/>
            <a:ext cx="2305049" cy="531895"/>
          </a:xfrm>
          <a:prstGeom prst="rect">
            <a:avLst/>
          </a:prstGeom>
        </p:spPr>
      </p:pic>
      <p:sp>
        <p:nvSpPr>
          <p:cNvPr id="2" name="ZoneTexte 1">
            <a:extLst>
              <a:ext uri="{FF2B5EF4-FFF2-40B4-BE49-F238E27FC236}">
                <a16:creationId xmlns:a16="http://schemas.microsoft.com/office/drawing/2014/main" id="{A1B69B70-1D97-3121-4773-A0AB4F389FD5}"/>
              </a:ext>
            </a:extLst>
          </p:cNvPr>
          <p:cNvSpPr txBox="1"/>
          <p:nvPr/>
        </p:nvSpPr>
        <p:spPr>
          <a:xfrm>
            <a:off x="13854433" y="7351177"/>
            <a:ext cx="585102" cy="523220"/>
          </a:xfrm>
          <a:prstGeom prst="rect">
            <a:avLst/>
          </a:prstGeom>
          <a:noFill/>
        </p:spPr>
        <p:txBody>
          <a:bodyPr wrap="square" lIns="91440" tIns="45720" rIns="91440" bIns="45720" rtlCol="0" anchor="t">
            <a:spAutoFit/>
          </a:bodyPr>
          <a:lstStyle/>
          <a:p>
            <a:r>
              <a:rPr lang="fr-FR" sz="2800" b="1" dirty="0">
                <a:solidFill>
                  <a:schemeClr val="bg1"/>
                </a:solidFill>
                <a:effectLst>
                  <a:outerShdw blurRad="38100" dist="38100" dir="2700000" algn="tl">
                    <a:srgbClr val="000000">
                      <a:alpha val="43137"/>
                    </a:srgbClr>
                  </a:outerShdw>
                </a:effectLst>
              </a:rPr>
              <a:t>13</a:t>
            </a:r>
          </a:p>
        </p:txBody>
      </p:sp>
      <p:pic>
        <p:nvPicPr>
          <p:cNvPr id="5" name="Image 4">
            <a:extLst>
              <a:ext uri="{FF2B5EF4-FFF2-40B4-BE49-F238E27FC236}">
                <a16:creationId xmlns:a16="http://schemas.microsoft.com/office/drawing/2014/main" id="{78AED198-25C4-2F1D-5B2D-E7F0BE2F1FE7}"/>
              </a:ext>
            </a:extLst>
          </p:cNvPr>
          <p:cNvPicPr>
            <a:picLocks noChangeAspect="1"/>
          </p:cNvPicPr>
          <p:nvPr/>
        </p:nvPicPr>
        <p:blipFill>
          <a:blip r:embed="rId4"/>
          <a:stretch>
            <a:fillRect/>
          </a:stretch>
        </p:blipFill>
        <p:spPr>
          <a:xfrm>
            <a:off x="658034" y="298736"/>
            <a:ext cx="13044713" cy="7666170"/>
          </a:xfrm>
          <a:prstGeom prst="rect">
            <a:avLst/>
          </a:prstGeom>
        </p:spPr>
      </p:pic>
    </p:spTree>
    <p:extLst>
      <p:ext uri="{BB962C8B-B14F-4D97-AF65-F5344CB8AC3E}">
        <p14:creationId xmlns:p14="http://schemas.microsoft.com/office/powerpoint/2010/main" val="23198385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A998472-7813-ABE1-A22B-4670560D7989}"/>
            </a:ext>
          </a:extLst>
        </p:cNvPr>
        <p:cNvGrpSpPr/>
        <p:nvPr/>
      </p:nvGrpSpPr>
      <p:grpSpPr>
        <a:xfrm>
          <a:off x="0" y="0"/>
          <a:ext cx="0" cy="0"/>
          <a:chOff x="0" y="0"/>
          <a:chExt cx="0" cy="0"/>
        </a:xfrm>
      </p:grpSpPr>
      <p:pic>
        <p:nvPicPr>
          <p:cNvPr id="17" name="Image 16">
            <a:extLst>
              <a:ext uri="{FF2B5EF4-FFF2-40B4-BE49-F238E27FC236}">
                <a16:creationId xmlns:a16="http://schemas.microsoft.com/office/drawing/2014/main" id="{30A6D8D0-36A0-5779-6602-79418E7702E8}"/>
              </a:ext>
            </a:extLst>
          </p:cNvPr>
          <p:cNvPicPr>
            <a:picLocks noChangeAspect="1"/>
          </p:cNvPicPr>
          <p:nvPr/>
        </p:nvPicPr>
        <p:blipFill>
          <a:blip r:embed="rId3"/>
          <a:stretch>
            <a:fillRect/>
          </a:stretch>
        </p:blipFill>
        <p:spPr>
          <a:xfrm>
            <a:off x="12328859" y="7698959"/>
            <a:ext cx="2305049" cy="531895"/>
          </a:xfrm>
          <a:prstGeom prst="rect">
            <a:avLst/>
          </a:prstGeom>
        </p:spPr>
      </p:pic>
      <p:sp>
        <p:nvSpPr>
          <p:cNvPr id="2" name="ZoneTexte 1">
            <a:extLst>
              <a:ext uri="{FF2B5EF4-FFF2-40B4-BE49-F238E27FC236}">
                <a16:creationId xmlns:a16="http://schemas.microsoft.com/office/drawing/2014/main" id="{E6E87283-05E1-46CF-6191-1B06D73767E1}"/>
              </a:ext>
            </a:extLst>
          </p:cNvPr>
          <p:cNvSpPr txBox="1"/>
          <p:nvPr/>
        </p:nvSpPr>
        <p:spPr>
          <a:xfrm>
            <a:off x="13854433" y="7301750"/>
            <a:ext cx="597459" cy="523220"/>
          </a:xfrm>
          <a:prstGeom prst="rect">
            <a:avLst/>
          </a:prstGeom>
          <a:noFill/>
        </p:spPr>
        <p:txBody>
          <a:bodyPr wrap="square" lIns="91440" tIns="45720" rIns="91440" bIns="45720" rtlCol="0" anchor="t">
            <a:spAutoFit/>
          </a:bodyPr>
          <a:lstStyle/>
          <a:p>
            <a:r>
              <a:rPr lang="fr-FR" sz="2800" b="1" dirty="0">
                <a:solidFill>
                  <a:schemeClr val="bg1"/>
                </a:solidFill>
                <a:effectLst>
                  <a:outerShdw blurRad="38100" dist="38100" dir="2700000" algn="tl">
                    <a:srgbClr val="000000">
                      <a:alpha val="43137"/>
                    </a:srgbClr>
                  </a:outerShdw>
                </a:effectLst>
              </a:rPr>
              <a:t>14</a:t>
            </a:r>
          </a:p>
        </p:txBody>
      </p:sp>
      <p:pic>
        <p:nvPicPr>
          <p:cNvPr id="5" name="Image 4">
            <a:extLst>
              <a:ext uri="{FF2B5EF4-FFF2-40B4-BE49-F238E27FC236}">
                <a16:creationId xmlns:a16="http://schemas.microsoft.com/office/drawing/2014/main" id="{77A57788-762D-311B-36B3-85EB40982647}"/>
              </a:ext>
            </a:extLst>
          </p:cNvPr>
          <p:cNvPicPr>
            <a:picLocks noChangeAspect="1"/>
          </p:cNvPicPr>
          <p:nvPr/>
        </p:nvPicPr>
        <p:blipFill>
          <a:blip r:embed="rId4"/>
          <a:stretch>
            <a:fillRect/>
          </a:stretch>
        </p:blipFill>
        <p:spPr>
          <a:xfrm>
            <a:off x="625662" y="199343"/>
            <a:ext cx="13084004" cy="7830913"/>
          </a:xfrm>
          <a:prstGeom prst="rect">
            <a:avLst/>
          </a:prstGeom>
        </p:spPr>
      </p:pic>
    </p:spTree>
    <p:extLst>
      <p:ext uri="{BB962C8B-B14F-4D97-AF65-F5344CB8AC3E}">
        <p14:creationId xmlns:p14="http://schemas.microsoft.com/office/powerpoint/2010/main" val="32432679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42E062-3228-FA9E-D88C-485C808E8EF1}"/>
            </a:ext>
          </a:extLst>
        </p:cNvPr>
        <p:cNvGrpSpPr/>
        <p:nvPr/>
      </p:nvGrpSpPr>
      <p:grpSpPr>
        <a:xfrm>
          <a:off x="0" y="0"/>
          <a:ext cx="0" cy="0"/>
          <a:chOff x="0" y="0"/>
          <a:chExt cx="0" cy="0"/>
        </a:xfrm>
      </p:grpSpPr>
      <p:pic>
        <p:nvPicPr>
          <p:cNvPr id="17" name="Image 16">
            <a:extLst>
              <a:ext uri="{FF2B5EF4-FFF2-40B4-BE49-F238E27FC236}">
                <a16:creationId xmlns:a16="http://schemas.microsoft.com/office/drawing/2014/main" id="{9FB201EE-C9C7-8C30-C4DC-61A190991D20}"/>
              </a:ext>
            </a:extLst>
          </p:cNvPr>
          <p:cNvPicPr>
            <a:picLocks noChangeAspect="1"/>
          </p:cNvPicPr>
          <p:nvPr/>
        </p:nvPicPr>
        <p:blipFill>
          <a:blip r:embed="rId3"/>
          <a:stretch>
            <a:fillRect/>
          </a:stretch>
        </p:blipFill>
        <p:spPr>
          <a:xfrm>
            <a:off x="12328859" y="7698959"/>
            <a:ext cx="2305049" cy="531895"/>
          </a:xfrm>
          <a:prstGeom prst="rect">
            <a:avLst/>
          </a:prstGeom>
        </p:spPr>
      </p:pic>
      <p:sp>
        <p:nvSpPr>
          <p:cNvPr id="2" name="ZoneTexte 1">
            <a:extLst>
              <a:ext uri="{FF2B5EF4-FFF2-40B4-BE49-F238E27FC236}">
                <a16:creationId xmlns:a16="http://schemas.microsoft.com/office/drawing/2014/main" id="{3FBA9DEC-F1D3-185C-EE99-30AB4FDD2D9C}"/>
              </a:ext>
            </a:extLst>
          </p:cNvPr>
          <p:cNvSpPr txBox="1"/>
          <p:nvPr/>
        </p:nvSpPr>
        <p:spPr>
          <a:xfrm>
            <a:off x="13854433" y="7425317"/>
            <a:ext cx="745740" cy="523220"/>
          </a:xfrm>
          <a:prstGeom prst="rect">
            <a:avLst/>
          </a:prstGeom>
          <a:noFill/>
        </p:spPr>
        <p:txBody>
          <a:bodyPr wrap="square" lIns="91440" tIns="45720" rIns="91440" bIns="45720" rtlCol="0" anchor="t">
            <a:spAutoFit/>
          </a:bodyPr>
          <a:lstStyle/>
          <a:p>
            <a:r>
              <a:rPr lang="fr-FR" sz="2800" b="1" dirty="0">
                <a:solidFill>
                  <a:schemeClr val="bg1"/>
                </a:solidFill>
                <a:effectLst>
                  <a:outerShdw blurRad="38100" dist="38100" dir="2700000" algn="tl">
                    <a:srgbClr val="000000">
                      <a:alpha val="43137"/>
                    </a:srgbClr>
                  </a:outerShdw>
                </a:effectLst>
              </a:rPr>
              <a:t>15</a:t>
            </a:r>
          </a:p>
        </p:txBody>
      </p:sp>
      <p:sp>
        <p:nvSpPr>
          <p:cNvPr id="3" name="ZoneTexte 2">
            <a:extLst>
              <a:ext uri="{FF2B5EF4-FFF2-40B4-BE49-F238E27FC236}">
                <a16:creationId xmlns:a16="http://schemas.microsoft.com/office/drawing/2014/main" id="{3E2A4A13-DF20-2FDB-CCFA-E4E52BC93231}"/>
              </a:ext>
            </a:extLst>
          </p:cNvPr>
          <p:cNvSpPr txBox="1"/>
          <p:nvPr/>
        </p:nvSpPr>
        <p:spPr>
          <a:xfrm>
            <a:off x="4565407" y="3193697"/>
            <a:ext cx="5777889" cy="156966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sz="9600" b="1" dirty="0">
                <a:solidFill>
                  <a:schemeClr val="bg1"/>
                </a:solidFill>
                <a:ea typeface="Calibri"/>
                <a:cs typeface="Calibri"/>
              </a:rPr>
              <a:t>Conclusion </a:t>
            </a:r>
            <a:endParaRPr lang="fr-FR" dirty="0">
              <a:solidFill>
                <a:schemeClr val="bg1"/>
              </a:solidFill>
            </a:endParaRPr>
          </a:p>
        </p:txBody>
      </p:sp>
    </p:spTree>
    <p:extLst>
      <p:ext uri="{BB962C8B-B14F-4D97-AF65-F5344CB8AC3E}">
        <p14:creationId xmlns:p14="http://schemas.microsoft.com/office/powerpoint/2010/main" val="243903807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42E062-3228-FA9E-D88C-485C808E8EF1}"/>
            </a:ext>
          </a:extLst>
        </p:cNvPr>
        <p:cNvGrpSpPr/>
        <p:nvPr/>
      </p:nvGrpSpPr>
      <p:grpSpPr>
        <a:xfrm>
          <a:off x="0" y="0"/>
          <a:ext cx="0" cy="0"/>
          <a:chOff x="0" y="0"/>
          <a:chExt cx="0" cy="0"/>
        </a:xfrm>
      </p:grpSpPr>
      <p:pic>
        <p:nvPicPr>
          <p:cNvPr id="17" name="Image 16">
            <a:extLst>
              <a:ext uri="{FF2B5EF4-FFF2-40B4-BE49-F238E27FC236}">
                <a16:creationId xmlns:a16="http://schemas.microsoft.com/office/drawing/2014/main" id="{9FB201EE-C9C7-8C30-C4DC-61A190991D20}"/>
              </a:ext>
            </a:extLst>
          </p:cNvPr>
          <p:cNvPicPr>
            <a:picLocks noChangeAspect="1"/>
          </p:cNvPicPr>
          <p:nvPr/>
        </p:nvPicPr>
        <p:blipFill>
          <a:blip r:embed="rId3"/>
          <a:stretch>
            <a:fillRect/>
          </a:stretch>
        </p:blipFill>
        <p:spPr>
          <a:xfrm>
            <a:off x="12328859" y="7698959"/>
            <a:ext cx="2305049" cy="531895"/>
          </a:xfrm>
          <a:prstGeom prst="rect">
            <a:avLst/>
          </a:prstGeom>
        </p:spPr>
      </p:pic>
      <p:sp>
        <p:nvSpPr>
          <p:cNvPr id="2" name="ZoneTexte 1">
            <a:extLst>
              <a:ext uri="{FF2B5EF4-FFF2-40B4-BE49-F238E27FC236}">
                <a16:creationId xmlns:a16="http://schemas.microsoft.com/office/drawing/2014/main" id="{3FBA9DEC-F1D3-185C-EE99-30AB4FDD2D9C}"/>
              </a:ext>
            </a:extLst>
          </p:cNvPr>
          <p:cNvSpPr txBox="1"/>
          <p:nvPr/>
        </p:nvSpPr>
        <p:spPr>
          <a:xfrm>
            <a:off x="13854433" y="7425317"/>
            <a:ext cx="745740" cy="523220"/>
          </a:xfrm>
          <a:prstGeom prst="rect">
            <a:avLst/>
          </a:prstGeom>
          <a:noFill/>
        </p:spPr>
        <p:txBody>
          <a:bodyPr wrap="square" lIns="91440" tIns="45720" rIns="91440" bIns="45720" rtlCol="0" anchor="t">
            <a:spAutoFit/>
          </a:bodyPr>
          <a:lstStyle/>
          <a:p>
            <a:r>
              <a:rPr lang="fr-FR" sz="2800" b="1" dirty="0">
                <a:solidFill>
                  <a:schemeClr val="bg1"/>
                </a:solidFill>
                <a:effectLst>
                  <a:outerShdw blurRad="38100" dist="38100" dir="2700000" algn="tl">
                    <a:srgbClr val="000000">
                      <a:alpha val="43137"/>
                    </a:srgbClr>
                  </a:outerShdw>
                </a:effectLst>
              </a:rPr>
              <a:t>16</a:t>
            </a:r>
          </a:p>
        </p:txBody>
      </p:sp>
      <p:sp>
        <p:nvSpPr>
          <p:cNvPr id="4" name="ZoneTexte 3">
            <a:extLst>
              <a:ext uri="{FF2B5EF4-FFF2-40B4-BE49-F238E27FC236}">
                <a16:creationId xmlns:a16="http://schemas.microsoft.com/office/drawing/2014/main" id="{F6C23195-C791-58E0-9E98-1885415E3433}"/>
              </a:ext>
            </a:extLst>
          </p:cNvPr>
          <p:cNvSpPr txBox="1"/>
          <p:nvPr/>
        </p:nvSpPr>
        <p:spPr>
          <a:xfrm>
            <a:off x="1991327" y="1737876"/>
            <a:ext cx="10337532" cy="452431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fr-FR" sz="9600" b="1" dirty="0">
                <a:solidFill>
                  <a:schemeClr val="bg1"/>
                </a:solidFill>
                <a:ea typeface="Calibri"/>
                <a:cs typeface="Calibri"/>
              </a:rPr>
              <a:t>Merci Pour votre ATTENTION </a:t>
            </a:r>
            <a:endParaRPr lang="fr-FR" dirty="0">
              <a:solidFill>
                <a:schemeClr val="bg1"/>
              </a:solidFill>
              <a:ea typeface="Calibri" panose="020F0502020204030204"/>
              <a:cs typeface="Calibri" panose="020F0502020204030204"/>
            </a:endParaRPr>
          </a:p>
          <a:p>
            <a:pPr algn="ctr"/>
            <a:r>
              <a:rPr lang="fr-FR" sz="9600" b="1" dirty="0">
                <a:solidFill>
                  <a:schemeClr val="bg1"/>
                </a:solidFill>
                <a:ea typeface="Calibri"/>
                <a:cs typeface="Calibri"/>
              </a:rPr>
              <a:t>:) </a:t>
            </a:r>
            <a:endParaRPr lang="fr-FR" dirty="0">
              <a:solidFill>
                <a:schemeClr val="bg1"/>
              </a:solidFill>
              <a:ea typeface="Calibri" panose="020F0502020204030204"/>
              <a:cs typeface="Calibri" panose="020F0502020204030204"/>
            </a:endParaRPr>
          </a:p>
        </p:txBody>
      </p:sp>
    </p:spTree>
    <p:extLst>
      <p:ext uri="{BB962C8B-B14F-4D97-AF65-F5344CB8AC3E}">
        <p14:creationId xmlns:p14="http://schemas.microsoft.com/office/powerpoint/2010/main" val="2848548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F8C358-B99C-A854-871C-417C29965B98}"/>
            </a:ext>
          </a:extLst>
        </p:cNvPr>
        <p:cNvGrpSpPr/>
        <p:nvPr/>
      </p:nvGrpSpPr>
      <p:grpSpPr>
        <a:xfrm>
          <a:off x="0" y="0"/>
          <a:ext cx="0" cy="0"/>
          <a:chOff x="0" y="0"/>
          <a:chExt cx="0" cy="0"/>
        </a:xfrm>
      </p:grpSpPr>
      <p:sp>
        <p:nvSpPr>
          <p:cNvPr id="3" name="Text 0">
            <a:extLst>
              <a:ext uri="{FF2B5EF4-FFF2-40B4-BE49-F238E27FC236}">
                <a16:creationId xmlns:a16="http://schemas.microsoft.com/office/drawing/2014/main" id="{385D5E1F-6BBE-25E8-0D83-A1699F485D5B}"/>
              </a:ext>
            </a:extLst>
          </p:cNvPr>
          <p:cNvSpPr/>
          <p:nvPr/>
        </p:nvSpPr>
        <p:spPr>
          <a:xfrm>
            <a:off x="1627286" y="728346"/>
            <a:ext cx="10701573" cy="797493"/>
          </a:xfrm>
          <a:prstGeom prst="rect">
            <a:avLst/>
          </a:prstGeom>
          <a:noFill/>
          <a:ln/>
        </p:spPr>
        <p:txBody>
          <a:bodyPr wrap="square" lIns="0" tIns="0" rIns="0" bIns="0" rtlCol="0" anchor="t"/>
          <a:lstStyle/>
          <a:p>
            <a:pPr marL="0" indent="0" algn="ctr">
              <a:lnSpc>
                <a:spcPts val="6000"/>
              </a:lnSpc>
              <a:buNone/>
            </a:pPr>
            <a:r>
              <a:rPr lang="en-US" sz="7200" dirty="0" err="1">
                <a:solidFill>
                  <a:srgbClr val="F5F0F0"/>
                </a:solidFill>
                <a:latin typeface="Merriweather" pitchFamily="34" charset="0"/>
                <a:ea typeface="Merriweather" pitchFamily="34" charset="-122"/>
                <a:cs typeface="Merriweather" pitchFamily="34" charset="-120"/>
              </a:rPr>
              <a:t>Sommaire</a:t>
            </a:r>
            <a:r>
              <a:rPr lang="en-US" sz="7200" dirty="0">
                <a:solidFill>
                  <a:srgbClr val="F5F0F0"/>
                </a:solidFill>
                <a:latin typeface="Merriweather" pitchFamily="34" charset="0"/>
                <a:ea typeface="Merriweather" pitchFamily="34" charset="-122"/>
                <a:cs typeface="Merriweather" pitchFamily="34" charset="-120"/>
              </a:rPr>
              <a:t> </a:t>
            </a:r>
            <a:endParaRPr lang="en-US" sz="7200" dirty="0"/>
          </a:p>
        </p:txBody>
      </p:sp>
      <p:pic>
        <p:nvPicPr>
          <p:cNvPr id="8" name="Image 7">
            <a:extLst>
              <a:ext uri="{FF2B5EF4-FFF2-40B4-BE49-F238E27FC236}">
                <a16:creationId xmlns:a16="http://schemas.microsoft.com/office/drawing/2014/main" id="{1833FF13-BACF-E3B9-EB8C-A38C6EEA24FF}"/>
              </a:ext>
            </a:extLst>
          </p:cNvPr>
          <p:cNvPicPr>
            <a:picLocks noChangeAspect="1"/>
          </p:cNvPicPr>
          <p:nvPr/>
        </p:nvPicPr>
        <p:blipFill>
          <a:blip r:embed="rId3"/>
          <a:stretch>
            <a:fillRect/>
          </a:stretch>
        </p:blipFill>
        <p:spPr>
          <a:xfrm>
            <a:off x="12328859" y="7686927"/>
            <a:ext cx="2305049" cy="531895"/>
          </a:xfrm>
          <a:prstGeom prst="rect">
            <a:avLst/>
          </a:prstGeom>
        </p:spPr>
      </p:pic>
      <p:pic>
        <p:nvPicPr>
          <p:cNvPr id="6" name="Image 5">
            <a:extLst>
              <a:ext uri="{FF2B5EF4-FFF2-40B4-BE49-F238E27FC236}">
                <a16:creationId xmlns:a16="http://schemas.microsoft.com/office/drawing/2014/main" id="{BB8095AE-23E3-E76C-E0B2-FCF2ADAA5852}"/>
              </a:ext>
            </a:extLst>
          </p:cNvPr>
          <p:cNvPicPr>
            <a:picLocks noChangeAspect="1"/>
          </p:cNvPicPr>
          <p:nvPr/>
        </p:nvPicPr>
        <p:blipFill>
          <a:blip r:embed="rId4"/>
          <a:stretch>
            <a:fillRect/>
          </a:stretch>
        </p:blipFill>
        <p:spPr>
          <a:xfrm>
            <a:off x="-298983" y="-654938"/>
            <a:ext cx="2815570" cy="2591807"/>
          </a:xfrm>
          <a:prstGeom prst="rect">
            <a:avLst/>
          </a:prstGeom>
        </p:spPr>
      </p:pic>
      <p:graphicFrame>
        <p:nvGraphicFramePr>
          <p:cNvPr id="7" name="Diagramme 6">
            <a:extLst>
              <a:ext uri="{FF2B5EF4-FFF2-40B4-BE49-F238E27FC236}">
                <a16:creationId xmlns:a16="http://schemas.microsoft.com/office/drawing/2014/main" id="{0500BF9D-F590-B065-693B-999C1129047D}"/>
              </a:ext>
            </a:extLst>
          </p:cNvPr>
          <p:cNvGraphicFramePr/>
          <p:nvPr>
            <p:extLst>
              <p:ext uri="{D42A27DB-BD31-4B8C-83A1-F6EECF244321}">
                <p14:modId xmlns:p14="http://schemas.microsoft.com/office/powerpoint/2010/main" val="320357696"/>
              </p:ext>
            </p:extLst>
          </p:nvPr>
        </p:nvGraphicFramePr>
        <p:xfrm>
          <a:off x="455729" y="1525839"/>
          <a:ext cx="13718941" cy="630334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41538488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1605920" y="1145679"/>
            <a:ext cx="12902803" cy="1542574"/>
          </a:xfrm>
          <a:prstGeom prst="rect">
            <a:avLst/>
          </a:prstGeom>
          <a:noFill/>
          <a:ln/>
        </p:spPr>
        <p:txBody>
          <a:bodyPr wrap="squar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Les </a:t>
            </a:r>
            <a:r>
              <a:rPr lang="en-US" sz="4850" dirty="0" err="1">
                <a:solidFill>
                  <a:srgbClr val="F5F0F0"/>
                </a:solidFill>
                <a:latin typeface="Merriweather" pitchFamily="34" charset="0"/>
                <a:ea typeface="Merriweather" pitchFamily="34" charset="-122"/>
                <a:cs typeface="Merriweather" pitchFamily="34" charset="-120"/>
              </a:rPr>
              <a:t>Fondamentaux</a:t>
            </a:r>
            <a:r>
              <a:rPr lang="en-US" sz="4850" dirty="0">
                <a:solidFill>
                  <a:srgbClr val="F5F0F0"/>
                </a:solidFill>
                <a:latin typeface="Merriweather" pitchFamily="34" charset="0"/>
                <a:ea typeface="Merriweather" pitchFamily="34" charset="-122"/>
                <a:cs typeface="Merriweather" pitchFamily="34" charset="-120"/>
              </a:rPr>
              <a:t> de la Gestion des Données : SQL et NoSQL</a:t>
            </a:r>
            <a:endParaRPr lang="en-US" sz="4850" dirty="0"/>
          </a:p>
        </p:txBody>
      </p:sp>
      <p:sp>
        <p:nvSpPr>
          <p:cNvPr id="3" name="Text 1"/>
          <p:cNvSpPr/>
          <p:nvPr/>
        </p:nvSpPr>
        <p:spPr>
          <a:xfrm>
            <a:off x="863798" y="3582948"/>
            <a:ext cx="3085386" cy="385524"/>
          </a:xfrm>
          <a:prstGeom prst="rect">
            <a:avLst/>
          </a:prstGeom>
          <a:noFill/>
          <a:ln/>
        </p:spPr>
        <p:txBody>
          <a:bodyPr wrap="none" lIns="0" tIns="0" rIns="0" bIns="0" rtlCol="0" anchor="t"/>
          <a:lstStyle/>
          <a:p>
            <a:pPr marL="0" indent="0">
              <a:lnSpc>
                <a:spcPts val="3000"/>
              </a:lnSpc>
              <a:buNone/>
            </a:pPr>
            <a:r>
              <a:rPr lang="en-US" sz="2400">
                <a:solidFill>
                  <a:srgbClr val="F5F0F0"/>
                </a:solidFill>
                <a:latin typeface="Merriweather" pitchFamily="34" charset="0"/>
                <a:ea typeface="Merriweather" pitchFamily="34" charset="-122"/>
                <a:cs typeface="Merriweather" pitchFamily="34" charset="-120"/>
              </a:rPr>
              <a:t>SQL</a:t>
            </a:r>
            <a:endParaRPr lang="en-US" sz="2400"/>
          </a:p>
        </p:txBody>
      </p:sp>
      <p:sp>
        <p:nvSpPr>
          <p:cNvPr id="4" name="Text 2"/>
          <p:cNvSpPr/>
          <p:nvPr/>
        </p:nvSpPr>
        <p:spPr>
          <a:xfrm>
            <a:off x="863798" y="4215289"/>
            <a:ext cx="6150293" cy="1974056"/>
          </a:xfrm>
          <a:prstGeom prst="rect">
            <a:avLst/>
          </a:prstGeom>
          <a:noFill/>
          <a:ln/>
        </p:spPr>
        <p:txBody>
          <a:bodyPr wrap="square" lIns="0" tIns="0" rIns="0" bIns="0" rtlCol="0" anchor="t"/>
          <a:lstStyle/>
          <a:p>
            <a:pPr marL="0" indent="0">
              <a:lnSpc>
                <a:spcPts val="3100"/>
              </a:lnSpc>
              <a:buNone/>
            </a:pPr>
            <a:r>
              <a:rPr lang="en-US" sz="1900">
                <a:solidFill>
                  <a:srgbClr val="E2E6E9"/>
                </a:solidFill>
                <a:latin typeface="Merriweather" pitchFamily="34" charset="0"/>
                <a:ea typeface="Merriweather" pitchFamily="34" charset="-122"/>
                <a:cs typeface="Merriweather" pitchFamily="34" charset="-120"/>
              </a:rPr>
              <a:t>Le langage de requête structuré (SQL) est conçu pour gérer les données structurées. Il est utilisé dans les bases de données relationnelles (RDBMS) pour interroger, insérer, mettre à jour et supprimer des données.</a:t>
            </a:r>
            <a:endParaRPr lang="en-US" sz="1900"/>
          </a:p>
        </p:txBody>
      </p:sp>
      <p:sp>
        <p:nvSpPr>
          <p:cNvPr id="5" name="Text 3"/>
          <p:cNvSpPr/>
          <p:nvPr/>
        </p:nvSpPr>
        <p:spPr>
          <a:xfrm>
            <a:off x="7928729" y="3582948"/>
            <a:ext cx="3085386" cy="385524"/>
          </a:xfrm>
          <a:prstGeom prst="rect">
            <a:avLst/>
          </a:prstGeom>
          <a:noFill/>
          <a:ln/>
        </p:spPr>
        <p:txBody>
          <a:bodyPr wrap="none" lIns="0" tIns="0" rIns="0" bIns="0" rtlCol="0" anchor="t"/>
          <a:lstStyle/>
          <a:p>
            <a:pPr marL="0" indent="0">
              <a:lnSpc>
                <a:spcPts val="3000"/>
              </a:lnSpc>
              <a:buNone/>
            </a:pPr>
            <a:r>
              <a:rPr lang="en-US" sz="2400">
                <a:solidFill>
                  <a:srgbClr val="F5F0F0"/>
                </a:solidFill>
                <a:latin typeface="Merriweather" pitchFamily="34" charset="0"/>
                <a:ea typeface="Merriweather" pitchFamily="34" charset="-122"/>
                <a:cs typeface="Merriweather" pitchFamily="34" charset="-120"/>
              </a:rPr>
              <a:t>NoSQL</a:t>
            </a:r>
            <a:endParaRPr lang="en-US" sz="2400"/>
          </a:p>
        </p:txBody>
      </p:sp>
      <p:sp>
        <p:nvSpPr>
          <p:cNvPr id="6" name="Text 4"/>
          <p:cNvSpPr/>
          <p:nvPr/>
        </p:nvSpPr>
        <p:spPr>
          <a:xfrm>
            <a:off x="7928729" y="4215289"/>
            <a:ext cx="6150293" cy="2368868"/>
          </a:xfrm>
          <a:prstGeom prst="rect">
            <a:avLst/>
          </a:prstGeom>
          <a:noFill/>
          <a:ln/>
        </p:spPr>
        <p:txBody>
          <a:bodyPr wrap="square" lIns="0" tIns="0" rIns="0" bIns="0" rtlCol="0" anchor="t"/>
          <a:lstStyle/>
          <a:p>
            <a:pPr marL="0" indent="0">
              <a:lnSpc>
                <a:spcPts val="3100"/>
              </a:lnSpc>
              <a:buNone/>
            </a:pPr>
            <a:r>
              <a:rPr lang="en-US" sz="1900">
                <a:solidFill>
                  <a:srgbClr val="E2E6E9"/>
                </a:solidFill>
                <a:latin typeface="Merriweather" pitchFamily="34" charset="0"/>
                <a:ea typeface="Merriweather" pitchFamily="34" charset="-122"/>
                <a:cs typeface="Merriweather" pitchFamily="34" charset="-120"/>
              </a:rPr>
              <a:t>Le langage de requête non structuré (NoSQL) est un terme générique qui englobe une variété de systèmes de gestion de bases de données qui ne sont pas basés sur le modèle relationnel. Ces systèmes sont adaptés aux données non structurées ou semi-structurées.</a:t>
            </a:r>
            <a:endParaRPr lang="en-US" sz="1900"/>
          </a:p>
        </p:txBody>
      </p:sp>
      <p:pic>
        <p:nvPicPr>
          <p:cNvPr id="8" name="Image 7">
            <a:extLst>
              <a:ext uri="{FF2B5EF4-FFF2-40B4-BE49-F238E27FC236}">
                <a16:creationId xmlns:a16="http://schemas.microsoft.com/office/drawing/2014/main" id="{47370A4F-8064-5E7A-D314-EC2FFBD723AD}"/>
              </a:ext>
            </a:extLst>
          </p:cNvPr>
          <p:cNvPicPr>
            <a:picLocks noChangeAspect="1"/>
          </p:cNvPicPr>
          <p:nvPr/>
        </p:nvPicPr>
        <p:blipFill>
          <a:blip r:embed="rId3"/>
          <a:stretch>
            <a:fillRect/>
          </a:stretch>
        </p:blipFill>
        <p:spPr>
          <a:xfrm>
            <a:off x="12328859" y="7686927"/>
            <a:ext cx="2305049" cy="531895"/>
          </a:xfrm>
          <a:prstGeom prst="rect">
            <a:avLst/>
          </a:prstGeom>
        </p:spPr>
      </p:pic>
      <p:sp>
        <p:nvSpPr>
          <p:cNvPr id="7" name="ZoneTexte 6">
            <a:extLst>
              <a:ext uri="{FF2B5EF4-FFF2-40B4-BE49-F238E27FC236}">
                <a16:creationId xmlns:a16="http://schemas.microsoft.com/office/drawing/2014/main" id="{99C4E355-A4CC-849D-CDDB-8A018A90C77E}"/>
              </a:ext>
            </a:extLst>
          </p:cNvPr>
          <p:cNvSpPr txBox="1"/>
          <p:nvPr/>
        </p:nvSpPr>
        <p:spPr>
          <a:xfrm>
            <a:off x="13854433" y="7425317"/>
            <a:ext cx="449178" cy="523220"/>
          </a:xfrm>
          <a:prstGeom prst="rect">
            <a:avLst/>
          </a:prstGeom>
          <a:noFill/>
        </p:spPr>
        <p:txBody>
          <a:bodyPr wrap="square" rtlCol="0">
            <a:spAutoFit/>
          </a:bodyPr>
          <a:lstStyle/>
          <a:p>
            <a:r>
              <a:rPr lang="fr-FR" sz="2800" b="1" dirty="0">
                <a:solidFill>
                  <a:schemeClr val="bg1"/>
                </a:solidFill>
                <a:effectLst>
                  <a:outerShdw blurRad="38100" dist="38100" dir="2700000" algn="tl">
                    <a:srgbClr val="000000">
                      <a:alpha val="43137"/>
                    </a:srgbClr>
                  </a:outerShdw>
                </a:effectLst>
              </a:rPr>
              <a:t>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639064" y="781407"/>
            <a:ext cx="12832913" cy="589598"/>
          </a:xfrm>
          <a:prstGeom prst="rect">
            <a:avLst/>
          </a:prstGeom>
          <a:noFill/>
          <a:ln/>
        </p:spPr>
        <p:txBody>
          <a:bodyPr wrap="none" lIns="0" tIns="0" rIns="0" bIns="0" rtlCol="0" anchor="t"/>
          <a:lstStyle/>
          <a:p>
            <a:pPr marL="0" indent="0">
              <a:lnSpc>
                <a:spcPts val="4600"/>
              </a:lnSpc>
              <a:buNone/>
            </a:pPr>
            <a:r>
              <a:rPr lang="en-US" sz="3700" dirty="0">
                <a:solidFill>
                  <a:srgbClr val="F5F0F0"/>
                </a:solidFill>
                <a:latin typeface="Merriweather" pitchFamily="34" charset="0"/>
                <a:ea typeface="Merriweather" pitchFamily="34" charset="-122"/>
                <a:cs typeface="Merriweather" pitchFamily="34" charset="-120"/>
              </a:rPr>
              <a:t>Introduction aux bases de données </a:t>
            </a:r>
            <a:r>
              <a:rPr lang="en-US" sz="3700" dirty="0" err="1">
                <a:solidFill>
                  <a:srgbClr val="F5F0F0"/>
                </a:solidFill>
                <a:latin typeface="Merriweather" pitchFamily="34" charset="0"/>
                <a:ea typeface="Merriweather" pitchFamily="34" charset="-122"/>
                <a:cs typeface="Merriweather" pitchFamily="34" charset="-120"/>
              </a:rPr>
              <a:t>relationnelles</a:t>
            </a:r>
            <a:r>
              <a:rPr lang="en-US" sz="3700" dirty="0">
                <a:solidFill>
                  <a:srgbClr val="F5F0F0"/>
                </a:solidFill>
                <a:latin typeface="Merriweather" pitchFamily="34" charset="0"/>
                <a:ea typeface="Merriweather" pitchFamily="34" charset="-122"/>
                <a:cs typeface="Merriweather" pitchFamily="34" charset="-120"/>
              </a:rPr>
              <a:t> (SQL)</a:t>
            </a:r>
            <a:endParaRPr lang="en-US" sz="3700" dirty="0"/>
          </a:p>
        </p:txBody>
      </p:sp>
      <p:pic>
        <p:nvPicPr>
          <p:cNvPr id="3" name="Image 0" descr="preencoded.png"/>
          <p:cNvPicPr>
            <a:picLocks noChangeAspect="1"/>
          </p:cNvPicPr>
          <p:nvPr/>
        </p:nvPicPr>
        <p:blipFill>
          <a:blip r:embed="rId3"/>
          <a:stretch>
            <a:fillRect/>
          </a:stretch>
        </p:blipFill>
        <p:spPr>
          <a:xfrm>
            <a:off x="3328868" y="1786295"/>
            <a:ext cx="1317665" cy="1087041"/>
          </a:xfrm>
          <a:prstGeom prst="rect">
            <a:avLst/>
          </a:prstGeom>
        </p:spPr>
      </p:pic>
      <p:sp>
        <p:nvSpPr>
          <p:cNvPr id="4" name="Text 1"/>
          <p:cNvSpPr/>
          <p:nvPr/>
        </p:nvSpPr>
        <p:spPr>
          <a:xfrm>
            <a:off x="3935730" y="2275761"/>
            <a:ext cx="103823" cy="377309"/>
          </a:xfrm>
          <a:prstGeom prst="rect">
            <a:avLst/>
          </a:prstGeom>
          <a:noFill/>
          <a:ln/>
        </p:spPr>
        <p:txBody>
          <a:bodyPr wrap="none" lIns="0" tIns="0" rIns="0" bIns="0" rtlCol="0" anchor="t"/>
          <a:lstStyle/>
          <a:p>
            <a:pPr marL="0" indent="0" algn="ctr">
              <a:lnSpc>
                <a:spcPts val="2950"/>
              </a:lnSpc>
              <a:buNone/>
            </a:pPr>
            <a:r>
              <a:rPr lang="en-US" sz="1850">
                <a:solidFill>
                  <a:srgbClr val="E2E6E9"/>
                </a:solidFill>
                <a:latin typeface="Merriweather" pitchFamily="34" charset="0"/>
                <a:ea typeface="Merriweather" pitchFamily="34" charset="-122"/>
                <a:cs typeface="Merriweather" pitchFamily="34" charset="-120"/>
              </a:rPr>
              <a:t>1</a:t>
            </a:r>
            <a:endParaRPr lang="en-US" sz="1850"/>
          </a:p>
        </p:txBody>
      </p:sp>
      <p:sp>
        <p:nvSpPr>
          <p:cNvPr id="5" name="Text 2"/>
          <p:cNvSpPr/>
          <p:nvPr/>
        </p:nvSpPr>
        <p:spPr>
          <a:xfrm>
            <a:off x="4835128" y="1974890"/>
            <a:ext cx="2358628" cy="294799"/>
          </a:xfrm>
          <a:prstGeom prst="rect">
            <a:avLst/>
          </a:prstGeom>
          <a:noFill/>
          <a:ln/>
        </p:spPr>
        <p:txBody>
          <a:bodyPr wrap="none" lIns="0" tIns="0" rIns="0" bIns="0" rtlCol="0" anchor="t"/>
          <a:lstStyle/>
          <a:p>
            <a:pPr marL="0" indent="0" algn="l">
              <a:lnSpc>
                <a:spcPts val="2300"/>
              </a:lnSpc>
              <a:buNone/>
            </a:pPr>
            <a:r>
              <a:rPr lang="en-US" sz="1850">
                <a:solidFill>
                  <a:srgbClr val="E2E6E9"/>
                </a:solidFill>
                <a:latin typeface="Merriweather" pitchFamily="34" charset="0"/>
                <a:ea typeface="Merriweather" pitchFamily="34" charset="-122"/>
                <a:cs typeface="Merriweather" pitchFamily="34" charset="-120"/>
              </a:rPr>
              <a:t>Entités</a:t>
            </a:r>
            <a:endParaRPr lang="en-US" sz="1850"/>
          </a:p>
        </p:txBody>
      </p:sp>
      <p:sp>
        <p:nvSpPr>
          <p:cNvPr id="6" name="Text 3"/>
          <p:cNvSpPr/>
          <p:nvPr/>
        </p:nvSpPr>
        <p:spPr>
          <a:xfrm>
            <a:off x="4835128" y="2382798"/>
            <a:ext cx="8471416" cy="301943"/>
          </a:xfrm>
          <a:prstGeom prst="rect">
            <a:avLst/>
          </a:prstGeom>
          <a:noFill/>
          <a:ln/>
        </p:spPr>
        <p:txBody>
          <a:bodyPr wrap="none" lIns="0" tIns="0" rIns="0" bIns="0" rtlCol="0" anchor="t"/>
          <a:lstStyle/>
          <a:p>
            <a:pPr marL="0" indent="0" algn="l">
              <a:lnSpc>
                <a:spcPts val="2350"/>
              </a:lnSpc>
              <a:buNone/>
            </a:pPr>
            <a:r>
              <a:rPr lang="en-US" sz="1450">
                <a:solidFill>
                  <a:srgbClr val="E2E6E9"/>
                </a:solidFill>
                <a:latin typeface="Merriweather" pitchFamily="34" charset="0"/>
                <a:ea typeface="Merriweather" pitchFamily="34" charset="-122"/>
                <a:cs typeface="Merriweather" pitchFamily="34" charset="-120"/>
              </a:rPr>
              <a:t>Représentent des objets du monde réel comme des clients, des produits ou des commandes.</a:t>
            </a:r>
            <a:endParaRPr lang="en-US" sz="1450"/>
          </a:p>
        </p:txBody>
      </p:sp>
      <p:sp>
        <p:nvSpPr>
          <p:cNvPr id="7" name="Shape 4"/>
          <p:cNvSpPr/>
          <p:nvPr/>
        </p:nvSpPr>
        <p:spPr>
          <a:xfrm>
            <a:off x="4693682" y="2887385"/>
            <a:ext cx="9229249" cy="11430"/>
          </a:xfrm>
          <a:prstGeom prst="roundRect">
            <a:avLst>
              <a:gd name="adj" fmla="val 693370"/>
            </a:avLst>
          </a:prstGeom>
          <a:solidFill>
            <a:srgbClr val="194A99"/>
          </a:solidFill>
          <a:ln/>
        </p:spPr>
        <p:txBody>
          <a:bodyPr/>
          <a:lstStyle/>
          <a:p>
            <a:endParaRPr lang="fr-FR"/>
          </a:p>
        </p:txBody>
      </p:sp>
      <p:pic>
        <p:nvPicPr>
          <p:cNvPr id="8" name="Image 1" descr="preencoded.png"/>
          <p:cNvPicPr>
            <a:picLocks noChangeAspect="1"/>
          </p:cNvPicPr>
          <p:nvPr/>
        </p:nvPicPr>
        <p:blipFill>
          <a:blip r:embed="rId4"/>
          <a:stretch>
            <a:fillRect/>
          </a:stretch>
        </p:blipFill>
        <p:spPr>
          <a:xfrm>
            <a:off x="2669977" y="2920484"/>
            <a:ext cx="2635329" cy="1087041"/>
          </a:xfrm>
          <a:prstGeom prst="rect">
            <a:avLst/>
          </a:prstGeom>
        </p:spPr>
      </p:pic>
      <p:sp>
        <p:nvSpPr>
          <p:cNvPr id="9" name="Text 5"/>
          <p:cNvSpPr/>
          <p:nvPr/>
        </p:nvSpPr>
        <p:spPr>
          <a:xfrm>
            <a:off x="3917037" y="3275290"/>
            <a:ext cx="141089" cy="377309"/>
          </a:xfrm>
          <a:prstGeom prst="rect">
            <a:avLst/>
          </a:prstGeom>
          <a:noFill/>
          <a:ln/>
        </p:spPr>
        <p:txBody>
          <a:bodyPr wrap="none" lIns="0" tIns="0" rIns="0" bIns="0" rtlCol="0" anchor="t"/>
          <a:lstStyle/>
          <a:p>
            <a:pPr marL="0" indent="0" algn="ctr">
              <a:lnSpc>
                <a:spcPts val="2950"/>
              </a:lnSpc>
              <a:buNone/>
            </a:pPr>
            <a:r>
              <a:rPr lang="en-US" sz="1850">
                <a:solidFill>
                  <a:srgbClr val="E2E6E9"/>
                </a:solidFill>
                <a:latin typeface="Merriweather" pitchFamily="34" charset="0"/>
                <a:ea typeface="Merriweather" pitchFamily="34" charset="-122"/>
                <a:cs typeface="Merriweather" pitchFamily="34" charset="-120"/>
              </a:rPr>
              <a:t>2</a:t>
            </a:r>
            <a:endParaRPr lang="en-US" sz="1850"/>
          </a:p>
        </p:txBody>
      </p:sp>
      <p:sp>
        <p:nvSpPr>
          <p:cNvPr id="10" name="Text 6"/>
          <p:cNvSpPr/>
          <p:nvPr/>
        </p:nvSpPr>
        <p:spPr>
          <a:xfrm>
            <a:off x="5493901" y="3109079"/>
            <a:ext cx="2358628" cy="294799"/>
          </a:xfrm>
          <a:prstGeom prst="rect">
            <a:avLst/>
          </a:prstGeom>
          <a:noFill/>
          <a:ln/>
        </p:spPr>
        <p:txBody>
          <a:bodyPr wrap="none" lIns="0" tIns="0" rIns="0" bIns="0" rtlCol="0" anchor="t"/>
          <a:lstStyle/>
          <a:p>
            <a:pPr marL="0" indent="0" algn="l">
              <a:lnSpc>
                <a:spcPts val="2300"/>
              </a:lnSpc>
              <a:buNone/>
            </a:pPr>
            <a:r>
              <a:rPr lang="en-US" sz="1850">
                <a:solidFill>
                  <a:srgbClr val="E2E6E9"/>
                </a:solidFill>
                <a:latin typeface="Merriweather" pitchFamily="34" charset="0"/>
                <a:ea typeface="Merriweather" pitchFamily="34" charset="-122"/>
                <a:cs typeface="Merriweather" pitchFamily="34" charset="-120"/>
              </a:rPr>
              <a:t>Attributs</a:t>
            </a:r>
            <a:endParaRPr lang="en-US" sz="1850"/>
          </a:p>
        </p:txBody>
      </p:sp>
      <p:sp>
        <p:nvSpPr>
          <p:cNvPr id="11" name="Text 7"/>
          <p:cNvSpPr/>
          <p:nvPr/>
        </p:nvSpPr>
        <p:spPr>
          <a:xfrm>
            <a:off x="5493901" y="3516987"/>
            <a:ext cx="5704523" cy="301943"/>
          </a:xfrm>
          <a:prstGeom prst="rect">
            <a:avLst/>
          </a:prstGeom>
          <a:noFill/>
          <a:ln/>
        </p:spPr>
        <p:txBody>
          <a:bodyPr wrap="none" lIns="0" tIns="0" rIns="0" bIns="0" rtlCol="0" anchor="t"/>
          <a:lstStyle/>
          <a:p>
            <a:pPr marL="0" indent="0" algn="l">
              <a:lnSpc>
                <a:spcPts val="2350"/>
              </a:lnSpc>
              <a:buNone/>
            </a:pPr>
            <a:r>
              <a:rPr lang="en-US" sz="1450">
                <a:solidFill>
                  <a:srgbClr val="E2E6E9"/>
                </a:solidFill>
                <a:latin typeface="Merriweather" pitchFamily="34" charset="0"/>
                <a:ea typeface="Merriweather" pitchFamily="34" charset="-122"/>
                <a:cs typeface="Merriweather" pitchFamily="34" charset="-120"/>
              </a:rPr>
              <a:t>Caractérisent les entités et sont représentés par des colonnes.</a:t>
            </a:r>
            <a:endParaRPr lang="en-US" sz="1450"/>
          </a:p>
        </p:txBody>
      </p:sp>
      <p:sp>
        <p:nvSpPr>
          <p:cNvPr id="12" name="Shape 8"/>
          <p:cNvSpPr/>
          <p:nvPr/>
        </p:nvSpPr>
        <p:spPr>
          <a:xfrm>
            <a:off x="5352455" y="4021574"/>
            <a:ext cx="8570476" cy="11430"/>
          </a:xfrm>
          <a:prstGeom prst="roundRect">
            <a:avLst>
              <a:gd name="adj" fmla="val 693370"/>
            </a:avLst>
          </a:prstGeom>
          <a:solidFill>
            <a:srgbClr val="194A99"/>
          </a:solidFill>
          <a:ln/>
        </p:spPr>
        <p:txBody>
          <a:bodyPr/>
          <a:lstStyle/>
          <a:p>
            <a:endParaRPr lang="fr-FR"/>
          </a:p>
        </p:txBody>
      </p:sp>
      <p:pic>
        <p:nvPicPr>
          <p:cNvPr id="13" name="Image 2" descr="preencoded.png"/>
          <p:cNvPicPr>
            <a:picLocks noChangeAspect="1"/>
          </p:cNvPicPr>
          <p:nvPr/>
        </p:nvPicPr>
        <p:blipFill>
          <a:blip r:embed="rId5"/>
          <a:stretch>
            <a:fillRect/>
          </a:stretch>
        </p:blipFill>
        <p:spPr>
          <a:xfrm>
            <a:off x="2011204" y="4054673"/>
            <a:ext cx="3952994" cy="1087041"/>
          </a:xfrm>
          <a:prstGeom prst="rect">
            <a:avLst/>
          </a:prstGeom>
        </p:spPr>
      </p:pic>
      <p:sp>
        <p:nvSpPr>
          <p:cNvPr id="14" name="Text 9"/>
          <p:cNvSpPr/>
          <p:nvPr/>
        </p:nvSpPr>
        <p:spPr>
          <a:xfrm>
            <a:off x="3921681" y="4409480"/>
            <a:ext cx="132040" cy="377309"/>
          </a:xfrm>
          <a:prstGeom prst="rect">
            <a:avLst/>
          </a:prstGeom>
          <a:noFill/>
          <a:ln/>
        </p:spPr>
        <p:txBody>
          <a:bodyPr wrap="none" lIns="0" tIns="0" rIns="0" bIns="0" rtlCol="0" anchor="t"/>
          <a:lstStyle/>
          <a:p>
            <a:pPr marL="0" indent="0" algn="ctr">
              <a:lnSpc>
                <a:spcPts val="2950"/>
              </a:lnSpc>
              <a:buNone/>
            </a:pPr>
            <a:r>
              <a:rPr lang="en-US" sz="1850">
                <a:solidFill>
                  <a:srgbClr val="E2E6E9"/>
                </a:solidFill>
                <a:latin typeface="Merriweather" pitchFamily="34" charset="0"/>
                <a:ea typeface="Merriweather" pitchFamily="34" charset="-122"/>
                <a:cs typeface="Merriweather" pitchFamily="34" charset="-120"/>
              </a:rPr>
              <a:t>3</a:t>
            </a:r>
            <a:endParaRPr lang="en-US" sz="1850"/>
          </a:p>
        </p:txBody>
      </p:sp>
      <p:sp>
        <p:nvSpPr>
          <p:cNvPr id="15" name="Text 10"/>
          <p:cNvSpPr/>
          <p:nvPr/>
        </p:nvSpPr>
        <p:spPr>
          <a:xfrm>
            <a:off x="6152793" y="4243268"/>
            <a:ext cx="2358628" cy="294799"/>
          </a:xfrm>
          <a:prstGeom prst="rect">
            <a:avLst/>
          </a:prstGeom>
          <a:noFill/>
          <a:ln/>
        </p:spPr>
        <p:txBody>
          <a:bodyPr wrap="none" lIns="0" tIns="0" rIns="0" bIns="0" rtlCol="0" anchor="t"/>
          <a:lstStyle/>
          <a:p>
            <a:pPr marL="0" indent="0" algn="l">
              <a:lnSpc>
                <a:spcPts val="2300"/>
              </a:lnSpc>
              <a:buNone/>
            </a:pPr>
            <a:r>
              <a:rPr lang="en-US" sz="1850">
                <a:solidFill>
                  <a:srgbClr val="E2E6E9"/>
                </a:solidFill>
                <a:latin typeface="Merriweather" pitchFamily="34" charset="0"/>
                <a:ea typeface="Merriweather" pitchFamily="34" charset="-122"/>
                <a:cs typeface="Merriweather" pitchFamily="34" charset="-120"/>
              </a:rPr>
              <a:t>Relations</a:t>
            </a:r>
            <a:endParaRPr lang="en-US" sz="1850"/>
          </a:p>
        </p:txBody>
      </p:sp>
      <p:sp>
        <p:nvSpPr>
          <p:cNvPr id="16" name="Text 11"/>
          <p:cNvSpPr/>
          <p:nvPr/>
        </p:nvSpPr>
        <p:spPr>
          <a:xfrm>
            <a:off x="6152793" y="4651177"/>
            <a:ext cx="4718923" cy="301943"/>
          </a:xfrm>
          <a:prstGeom prst="rect">
            <a:avLst/>
          </a:prstGeom>
          <a:noFill/>
          <a:ln/>
        </p:spPr>
        <p:txBody>
          <a:bodyPr wrap="none" lIns="0" tIns="0" rIns="0" bIns="0" rtlCol="0" anchor="t"/>
          <a:lstStyle/>
          <a:p>
            <a:pPr marL="0" indent="0" algn="l">
              <a:lnSpc>
                <a:spcPts val="2350"/>
              </a:lnSpc>
              <a:buNone/>
            </a:pPr>
            <a:r>
              <a:rPr lang="en-US" sz="1450">
                <a:solidFill>
                  <a:srgbClr val="E2E6E9"/>
                </a:solidFill>
                <a:latin typeface="Merriweather" pitchFamily="34" charset="0"/>
                <a:ea typeface="Merriweather" pitchFamily="34" charset="-122"/>
                <a:cs typeface="Merriweather" pitchFamily="34" charset="-120"/>
              </a:rPr>
              <a:t>Liées aux entités et définissent les liens entre elles.</a:t>
            </a:r>
            <a:endParaRPr lang="en-US" sz="1450"/>
          </a:p>
        </p:txBody>
      </p:sp>
      <p:sp>
        <p:nvSpPr>
          <p:cNvPr id="17" name="Shape 12"/>
          <p:cNvSpPr/>
          <p:nvPr/>
        </p:nvSpPr>
        <p:spPr>
          <a:xfrm>
            <a:off x="6011347" y="5155763"/>
            <a:ext cx="7911584" cy="11430"/>
          </a:xfrm>
          <a:prstGeom prst="roundRect">
            <a:avLst>
              <a:gd name="adj" fmla="val 693370"/>
            </a:avLst>
          </a:prstGeom>
          <a:solidFill>
            <a:srgbClr val="194A99"/>
          </a:solidFill>
          <a:ln/>
        </p:spPr>
        <p:txBody>
          <a:bodyPr/>
          <a:lstStyle/>
          <a:p>
            <a:endParaRPr lang="fr-FR"/>
          </a:p>
        </p:txBody>
      </p:sp>
      <p:pic>
        <p:nvPicPr>
          <p:cNvPr id="18" name="Image 3" descr="preencoded.png"/>
          <p:cNvPicPr>
            <a:picLocks noChangeAspect="1"/>
          </p:cNvPicPr>
          <p:nvPr/>
        </p:nvPicPr>
        <p:blipFill>
          <a:blip r:embed="rId6"/>
          <a:stretch>
            <a:fillRect/>
          </a:stretch>
        </p:blipFill>
        <p:spPr>
          <a:xfrm>
            <a:off x="1352312" y="5188863"/>
            <a:ext cx="5270659" cy="1087041"/>
          </a:xfrm>
          <a:prstGeom prst="rect">
            <a:avLst/>
          </a:prstGeom>
        </p:spPr>
      </p:pic>
      <p:sp>
        <p:nvSpPr>
          <p:cNvPr id="19" name="Text 13"/>
          <p:cNvSpPr/>
          <p:nvPr/>
        </p:nvSpPr>
        <p:spPr>
          <a:xfrm>
            <a:off x="3911679" y="5543669"/>
            <a:ext cx="151924" cy="377309"/>
          </a:xfrm>
          <a:prstGeom prst="rect">
            <a:avLst/>
          </a:prstGeom>
          <a:noFill/>
          <a:ln/>
        </p:spPr>
        <p:txBody>
          <a:bodyPr wrap="none" lIns="0" tIns="0" rIns="0" bIns="0" rtlCol="0" anchor="t"/>
          <a:lstStyle/>
          <a:p>
            <a:pPr marL="0" indent="0" algn="ctr">
              <a:lnSpc>
                <a:spcPts val="2950"/>
              </a:lnSpc>
              <a:buNone/>
            </a:pPr>
            <a:r>
              <a:rPr lang="en-US" sz="1850">
                <a:solidFill>
                  <a:srgbClr val="E2E6E9"/>
                </a:solidFill>
                <a:latin typeface="Merriweather" pitchFamily="34" charset="0"/>
                <a:ea typeface="Merriweather" pitchFamily="34" charset="-122"/>
                <a:cs typeface="Merriweather" pitchFamily="34" charset="-120"/>
              </a:rPr>
              <a:t>4</a:t>
            </a:r>
            <a:endParaRPr lang="en-US" sz="1850"/>
          </a:p>
        </p:txBody>
      </p:sp>
      <p:sp>
        <p:nvSpPr>
          <p:cNvPr id="20" name="Text 14"/>
          <p:cNvSpPr/>
          <p:nvPr/>
        </p:nvSpPr>
        <p:spPr>
          <a:xfrm>
            <a:off x="6811566" y="5377458"/>
            <a:ext cx="2358628" cy="294799"/>
          </a:xfrm>
          <a:prstGeom prst="rect">
            <a:avLst/>
          </a:prstGeom>
          <a:noFill/>
          <a:ln/>
        </p:spPr>
        <p:txBody>
          <a:bodyPr wrap="none" lIns="0" tIns="0" rIns="0" bIns="0" rtlCol="0" anchor="t"/>
          <a:lstStyle/>
          <a:p>
            <a:pPr marL="0" indent="0" algn="l">
              <a:lnSpc>
                <a:spcPts val="2300"/>
              </a:lnSpc>
              <a:buNone/>
            </a:pPr>
            <a:r>
              <a:rPr lang="en-US" sz="1850">
                <a:solidFill>
                  <a:srgbClr val="E2E6E9"/>
                </a:solidFill>
                <a:latin typeface="Merriweather" pitchFamily="34" charset="0"/>
                <a:ea typeface="Merriweather" pitchFamily="34" charset="-122"/>
                <a:cs typeface="Merriweather" pitchFamily="34" charset="-120"/>
              </a:rPr>
              <a:t>Clés</a:t>
            </a:r>
            <a:endParaRPr lang="en-US" sz="1850"/>
          </a:p>
        </p:txBody>
      </p:sp>
      <p:sp>
        <p:nvSpPr>
          <p:cNvPr id="21" name="Text 15"/>
          <p:cNvSpPr/>
          <p:nvPr/>
        </p:nvSpPr>
        <p:spPr>
          <a:xfrm>
            <a:off x="6811566" y="5785366"/>
            <a:ext cx="6103501" cy="301943"/>
          </a:xfrm>
          <a:prstGeom prst="rect">
            <a:avLst/>
          </a:prstGeom>
          <a:noFill/>
          <a:ln/>
        </p:spPr>
        <p:txBody>
          <a:bodyPr wrap="none" lIns="0" tIns="0" rIns="0" bIns="0" rtlCol="0" anchor="t"/>
          <a:lstStyle/>
          <a:p>
            <a:pPr marL="0" indent="0" algn="l">
              <a:lnSpc>
                <a:spcPts val="2350"/>
              </a:lnSpc>
              <a:buNone/>
            </a:pPr>
            <a:r>
              <a:rPr lang="en-US" sz="1450">
                <a:solidFill>
                  <a:srgbClr val="E2E6E9"/>
                </a:solidFill>
                <a:latin typeface="Merriweather" pitchFamily="34" charset="0"/>
                <a:ea typeface="Merriweather" pitchFamily="34" charset="-122"/>
                <a:cs typeface="Merriweather" pitchFamily="34" charset="-120"/>
              </a:rPr>
              <a:t>Identifient de manière unique les enregistrements dans une table.</a:t>
            </a:r>
            <a:endParaRPr lang="en-US" sz="1450"/>
          </a:p>
        </p:txBody>
      </p:sp>
      <p:sp>
        <p:nvSpPr>
          <p:cNvPr id="22" name="Shape 16"/>
          <p:cNvSpPr/>
          <p:nvPr/>
        </p:nvSpPr>
        <p:spPr>
          <a:xfrm>
            <a:off x="6670119" y="6289953"/>
            <a:ext cx="7252811" cy="11430"/>
          </a:xfrm>
          <a:prstGeom prst="roundRect">
            <a:avLst>
              <a:gd name="adj" fmla="val 693370"/>
            </a:avLst>
          </a:prstGeom>
          <a:solidFill>
            <a:srgbClr val="194A99"/>
          </a:solidFill>
          <a:ln/>
        </p:spPr>
        <p:txBody>
          <a:bodyPr/>
          <a:lstStyle/>
          <a:p>
            <a:endParaRPr lang="fr-FR"/>
          </a:p>
        </p:txBody>
      </p:sp>
      <p:pic>
        <p:nvPicPr>
          <p:cNvPr id="23" name="Image 4" descr="preencoded.png"/>
          <p:cNvPicPr>
            <a:picLocks noChangeAspect="1"/>
          </p:cNvPicPr>
          <p:nvPr/>
        </p:nvPicPr>
        <p:blipFill>
          <a:blip r:embed="rId7"/>
          <a:stretch>
            <a:fillRect/>
          </a:stretch>
        </p:blipFill>
        <p:spPr>
          <a:xfrm>
            <a:off x="693539" y="6323052"/>
            <a:ext cx="6588323" cy="1087041"/>
          </a:xfrm>
          <a:prstGeom prst="rect">
            <a:avLst/>
          </a:prstGeom>
        </p:spPr>
      </p:pic>
      <p:sp>
        <p:nvSpPr>
          <p:cNvPr id="24" name="Text 17"/>
          <p:cNvSpPr/>
          <p:nvPr/>
        </p:nvSpPr>
        <p:spPr>
          <a:xfrm>
            <a:off x="3917633" y="6677858"/>
            <a:ext cx="140137" cy="377309"/>
          </a:xfrm>
          <a:prstGeom prst="rect">
            <a:avLst/>
          </a:prstGeom>
          <a:noFill/>
          <a:ln/>
        </p:spPr>
        <p:txBody>
          <a:bodyPr wrap="none" lIns="0" tIns="0" rIns="0" bIns="0" rtlCol="0" anchor="t"/>
          <a:lstStyle/>
          <a:p>
            <a:pPr marL="0" indent="0" algn="ctr">
              <a:lnSpc>
                <a:spcPts val="2950"/>
              </a:lnSpc>
              <a:buNone/>
            </a:pPr>
            <a:r>
              <a:rPr lang="en-US" sz="1850">
                <a:solidFill>
                  <a:srgbClr val="E2E6E9"/>
                </a:solidFill>
                <a:latin typeface="Merriweather" pitchFamily="34" charset="0"/>
                <a:ea typeface="Merriweather" pitchFamily="34" charset="-122"/>
                <a:cs typeface="Merriweather" pitchFamily="34" charset="-120"/>
              </a:rPr>
              <a:t>5</a:t>
            </a:r>
            <a:endParaRPr lang="en-US" sz="1850"/>
          </a:p>
        </p:txBody>
      </p:sp>
      <p:sp>
        <p:nvSpPr>
          <p:cNvPr id="25" name="Text 18"/>
          <p:cNvSpPr/>
          <p:nvPr/>
        </p:nvSpPr>
        <p:spPr>
          <a:xfrm>
            <a:off x="7470458" y="6511647"/>
            <a:ext cx="2358628" cy="294799"/>
          </a:xfrm>
          <a:prstGeom prst="rect">
            <a:avLst/>
          </a:prstGeom>
          <a:noFill/>
          <a:ln/>
        </p:spPr>
        <p:txBody>
          <a:bodyPr wrap="none" lIns="0" tIns="0" rIns="0" bIns="0" rtlCol="0" anchor="t"/>
          <a:lstStyle/>
          <a:p>
            <a:pPr marL="0" indent="0" algn="l">
              <a:lnSpc>
                <a:spcPts val="2300"/>
              </a:lnSpc>
              <a:buNone/>
            </a:pPr>
            <a:r>
              <a:rPr lang="en-US" sz="1850">
                <a:solidFill>
                  <a:srgbClr val="E2E6E9"/>
                </a:solidFill>
                <a:latin typeface="Merriweather" pitchFamily="34" charset="0"/>
                <a:ea typeface="Merriweather" pitchFamily="34" charset="-122"/>
                <a:cs typeface="Merriweather" pitchFamily="34" charset="-120"/>
              </a:rPr>
              <a:t>Intégrité</a:t>
            </a:r>
            <a:endParaRPr lang="en-US" sz="1850"/>
          </a:p>
        </p:txBody>
      </p:sp>
      <p:sp>
        <p:nvSpPr>
          <p:cNvPr id="26" name="Text 19"/>
          <p:cNvSpPr/>
          <p:nvPr/>
        </p:nvSpPr>
        <p:spPr>
          <a:xfrm>
            <a:off x="7470458" y="6919555"/>
            <a:ext cx="5719763" cy="301943"/>
          </a:xfrm>
          <a:prstGeom prst="rect">
            <a:avLst/>
          </a:prstGeom>
          <a:noFill/>
          <a:ln/>
        </p:spPr>
        <p:txBody>
          <a:bodyPr wrap="none" lIns="0" tIns="0" rIns="0" bIns="0" rtlCol="0" anchor="t"/>
          <a:lstStyle/>
          <a:p>
            <a:pPr marL="0" indent="0" algn="l">
              <a:lnSpc>
                <a:spcPts val="2350"/>
              </a:lnSpc>
              <a:buNone/>
            </a:pPr>
            <a:r>
              <a:rPr lang="en-US" sz="1450">
                <a:solidFill>
                  <a:srgbClr val="E2E6E9"/>
                </a:solidFill>
                <a:latin typeface="Merriweather" pitchFamily="34" charset="0"/>
                <a:ea typeface="Merriweather" pitchFamily="34" charset="-122"/>
                <a:cs typeface="Merriweather" pitchFamily="34" charset="-120"/>
              </a:rPr>
              <a:t>Règles pour garantir la cohérence et l'exactitude des données.</a:t>
            </a:r>
            <a:endParaRPr lang="en-US" sz="1450"/>
          </a:p>
        </p:txBody>
      </p:sp>
      <p:pic>
        <p:nvPicPr>
          <p:cNvPr id="28" name="Image 27">
            <a:extLst>
              <a:ext uri="{FF2B5EF4-FFF2-40B4-BE49-F238E27FC236}">
                <a16:creationId xmlns:a16="http://schemas.microsoft.com/office/drawing/2014/main" id="{3522F97A-EC9B-6EE1-543A-5C20E4B9A9EA}"/>
              </a:ext>
            </a:extLst>
          </p:cNvPr>
          <p:cNvPicPr>
            <a:picLocks noChangeAspect="1"/>
          </p:cNvPicPr>
          <p:nvPr/>
        </p:nvPicPr>
        <p:blipFill>
          <a:blip r:embed="rId8"/>
          <a:stretch>
            <a:fillRect/>
          </a:stretch>
        </p:blipFill>
        <p:spPr>
          <a:xfrm>
            <a:off x="12328859" y="7686927"/>
            <a:ext cx="2305049" cy="531895"/>
          </a:xfrm>
          <a:prstGeom prst="rect">
            <a:avLst/>
          </a:prstGeom>
        </p:spPr>
      </p:pic>
      <p:sp>
        <p:nvSpPr>
          <p:cNvPr id="27" name="ZoneTexte 26">
            <a:extLst>
              <a:ext uri="{FF2B5EF4-FFF2-40B4-BE49-F238E27FC236}">
                <a16:creationId xmlns:a16="http://schemas.microsoft.com/office/drawing/2014/main" id="{9897ADF1-67C4-7D07-CDA0-72B2841EACFB}"/>
              </a:ext>
            </a:extLst>
          </p:cNvPr>
          <p:cNvSpPr txBox="1"/>
          <p:nvPr/>
        </p:nvSpPr>
        <p:spPr>
          <a:xfrm>
            <a:off x="13854433" y="7425317"/>
            <a:ext cx="449178" cy="523220"/>
          </a:xfrm>
          <a:prstGeom prst="rect">
            <a:avLst/>
          </a:prstGeom>
          <a:noFill/>
        </p:spPr>
        <p:txBody>
          <a:bodyPr wrap="square" lIns="91440" tIns="45720" rIns="91440" bIns="45720" rtlCol="0" anchor="t">
            <a:spAutoFit/>
          </a:bodyPr>
          <a:lstStyle/>
          <a:p>
            <a:r>
              <a:rPr lang="fr-FR" sz="2800" b="1">
                <a:solidFill>
                  <a:schemeClr val="bg1"/>
                </a:solidFill>
                <a:effectLst>
                  <a:outerShdw blurRad="38100" dist="38100" dir="2700000" algn="tl">
                    <a:srgbClr val="000000">
                      <a:alpha val="43137"/>
                    </a:srgbClr>
                  </a:outerShdw>
                </a:effectLst>
                <a:ea typeface="Calibri"/>
                <a:cs typeface="Calibri"/>
              </a:rPr>
              <a:t>2</a:t>
            </a:r>
          </a:p>
        </p:txBody>
      </p:sp>
    </p:spTree>
    <p:extLst>
      <p:ext uri="{BB962C8B-B14F-4D97-AF65-F5344CB8AC3E}">
        <p14:creationId xmlns:p14="http://schemas.microsoft.com/office/powerpoint/2010/main" val="27641414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50198" y="990362"/>
            <a:ext cx="7416403" cy="1542574"/>
          </a:xfrm>
          <a:prstGeom prst="rect">
            <a:avLst/>
          </a:prstGeom>
          <a:noFill/>
          <a:ln/>
        </p:spPr>
        <p:txBody>
          <a:bodyPr wrap="square" lIns="0" tIns="0" rIns="0" bIns="0" rtlCol="0" anchor="t"/>
          <a:lstStyle/>
          <a:p>
            <a:pPr marL="0" indent="0">
              <a:lnSpc>
                <a:spcPts val="6050"/>
              </a:lnSpc>
              <a:buNone/>
            </a:pPr>
            <a:r>
              <a:rPr lang="en-US" sz="4850" dirty="0">
                <a:solidFill>
                  <a:srgbClr val="F5F0F0"/>
                </a:solidFill>
                <a:latin typeface="Merriweather" pitchFamily="34" charset="0"/>
                <a:ea typeface="Merriweather" pitchFamily="34" charset="-122"/>
                <a:cs typeface="Merriweather" pitchFamily="34" charset="-120"/>
              </a:rPr>
              <a:t>Concepts </a:t>
            </a:r>
            <a:r>
              <a:rPr lang="en-US" sz="4850" dirty="0" err="1">
                <a:solidFill>
                  <a:srgbClr val="F5F0F0"/>
                </a:solidFill>
                <a:latin typeface="Merriweather" pitchFamily="34" charset="0"/>
                <a:ea typeface="Merriweather" pitchFamily="34" charset="-122"/>
                <a:cs typeface="Merriweather" pitchFamily="34" charset="-120"/>
              </a:rPr>
              <a:t>clés</a:t>
            </a:r>
            <a:r>
              <a:rPr lang="en-US" sz="4850" dirty="0">
                <a:solidFill>
                  <a:srgbClr val="F5F0F0"/>
                </a:solidFill>
                <a:latin typeface="Merriweather" pitchFamily="34" charset="0"/>
                <a:ea typeface="Merriweather" pitchFamily="34" charset="-122"/>
                <a:cs typeface="Merriweather" pitchFamily="34" charset="-120"/>
              </a:rPr>
              <a:t> des bases de données SQL</a:t>
            </a:r>
            <a:endParaRPr lang="en-US" sz="4850" dirty="0"/>
          </a:p>
        </p:txBody>
      </p:sp>
      <p:sp>
        <p:nvSpPr>
          <p:cNvPr id="4" name="Shape 1"/>
          <p:cNvSpPr/>
          <p:nvPr/>
        </p:nvSpPr>
        <p:spPr>
          <a:xfrm>
            <a:off x="6350198" y="2903101"/>
            <a:ext cx="3584853" cy="1847255"/>
          </a:xfrm>
          <a:prstGeom prst="roundRect">
            <a:avLst>
              <a:gd name="adj" fmla="val 5612"/>
            </a:avLst>
          </a:prstGeom>
          <a:solidFill>
            <a:srgbClr val="003180"/>
          </a:solidFill>
          <a:ln w="15240">
            <a:solidFill>
              <a:srgbClr val="194A99"/>
            </a:solidFill>
            <a:prstDash val="solid"/>
          </a:ln>
        </p:spPr>
        <p:txBody>
          <a:bodyPr/>
          <a:lstStyle/>
          <a:p>
            <a:endParaRPr lang="fr-FR"/>
          </a:p>
        </p:txBody>
      </p:sp>
      <p:sp>
        <p:nvSpPr>
          <p:cNvPr id="5" name="Text 2"/>
          <p:cNvSpPr/>
          <p:nvPr/>
        </p:nvSpPr>
        <p:spPr>
          <a:xfrm>
            <a:off x="6612255" y="3165158"/>
            <a:ext cx="3060740" cy="385524"/>
          </a:xfrm>
          <a:prstGeom prst="rect">
            <a:avLst/>
          </a:prstGeom>
          <a:noFill/>
          <a:ln/>
        </p:spPr>
        <p:txBody>
          <a:bodyPr wrap="none" lIns="0" tIns="0" rIns="0" bIns="0" rtlCol="0" anchor="t"/>
          <a:lstStyle/>
          <a:p>
            <a:pPr marL="0" indent="0">
              <a:lnSpc>
                <a:spcPts val="3000"/>
              </a:lnSpc>
              <a:buNone/>
            </a:pPr>
            <a:r>
              <a:rPr lang="en-US" sz="2400">
                <a:solidFill>
                  <a:srgbClr val="E2E6E9"/>
                </a:solidFill>
                <a:latin typeface="Merriweather" pitchFamily="34" charset="0"/>
                <a:ea typeface="Merriweather" pitchFamily="34" charset="-122"/>
                <a:cs typeface="Merriweather" pitchFamily="34" charset="-120"/>
              </a:rPr>
              <a:t>Tables</a:t>
            </a:r>
            <a:endParaRPr lang="en-US" sz="2400"/>
          </a:p>
        </p:txBody>
      </p:sp>
      <p:sp>
        <p:nvSpPr>
          <p:cNvPr id="6" name="Text 3"/>
          <p:cNvSpPr/>
          <p:nvPr/>
        </p:nvSpPr>
        <p:spPr>
          <a:xfrm>
            <a:off x="6612255" y="3698677"/>
            <a:ext cx="3060740" cy="789622"/>
          </a:xfrm>
          <a:prstGeom prst="rect">
            <a:avLst/>
          </a:prstGeom>
          <a:noFill/>
          <a:ln/>
        </p:spPr>
        <p:txBody>
          <a:bodyPr wrap="square" lIns="0" tIns="0" rIns="0" bIns="0" rtlCol="0" anchor="t"/>
          <a:lstStyle/>
          <a:p>
            <a:pPr marL="0" indent="0">
              <a:lnSpc>
                <a:spcPts val="3100"/>
              </a:lnSpc>
              <a:buNone/>
            </a:pPr>
            <a:r>
              <a:rPr lang="en-US" sz="1900">
                <a:solidFill>
                  <a:srgbClr val="E2E6E9"/>
                </a:solidFill>
                <a:latin typeface="Merriweather" pitchFamily="34" charset="0"/>
                <a:ea typeface="Merriweather" pitchFamily="34" charset="-122"/>
                <a:cs typeface="Merriweather" pitchFamily="34" charset="-120"/>
              </a:rPr>
              <a:t>Structure de base pour stocker les données.</a:t>
            </a:r>
            <a:endParaRPr lang="en-US" sz="1900"/>
          </a:p>
        </p:txBody>
      </p:sp>
      <p:sp>
        <p:nvSpPr>
          <p:cNvPr id="7" name="Shape 4"/>
          <p:cNvSpPr/>
          <p:nvPr/>
        </p:nvSpPr>
        <p:spPr>
          <a:xfrm>
            <a:off x="10181868" y="2903101"/>
            <a:ext cx="3584853" cy="1847255"/>
          </a:xfrm>
          <a:prstGeom prst="roundRect">
            <a:avLst>
              <a:gd name="adj" fmla="val 5612"/>
            </a:avLst>
          </a:prstGeom>
          <a:solidFill>
            <a:srgbClr val="003180"/>
          </a:solidFill>
          <a:ln w="15240">
            <a:solidFill>
              <a:srgbClr val="194A99"/>
            </a:solidFill>
            <a:prstDash val="solid"/>
          </a:ln>
        </p:spPr>
        <p:txBody>
          <a:bodyPr/>
          <a:lstStyle/>
          <a:p>
            <a:endParaRPr lang="fr-FR"/>
          </a:p>
        </p:txBody>
      </p:sp>
      <p:sp>
        <p:nvSpPr>
          <p:cNvPr id="8" name="Text 5"/>
          <p:cNvSpPr/>
          <p:nvPr/>
        </p:nvSpPr>
        <p:spPr>
          <a:xfrm>
            <a:off x="10443924" y="3165158"/>
            <a:ext cx="3060740" cy="385524"/>
          </a:xfrm>
          <a:prstGeom prst="rect">
            <a:avLst/>
          </a:prstGeom>
          <a:noFill/>
          <a:ln/>
        </p:spPr>
        <p:txBody>
          <a:bodyPr wrap="none" lIns="0" tIns="0" rIns="0" bIns="0" rtlCol="0" anchor="t"/>
          <a:lstStyle/>
          <a:p>
            <a:pPr marL="0" indent="0">
              <a:lnSpc>
                <a:spcPts val="3000"/>
              </a:lnSpc>
              <a:buNone/>
            </a:pPr>
            <a:r>
              <a:rPr lang="en-US" sz="2400">
                <a:solidFill>
                  <a:srgbClr val="E2E6E9"/>
                </a:solidFill>
                <a:latin typeface="Merriweather" pitchFamily="34" charset="0"/>
                <a:ea typeface="Merriweather" pitchFamily="34" charset="-122"/>
                <a:cs typeface="Merriweather" pitchFamily="34" charset="-120"/>
              </a:rPr>
              <a:t>Colonnes</a:t>
            </a:r>
            <a:endParaRPr lang="en-US" sz="2400"/>
          </a:p>
        </p:txBody>
      </p:sp>
      <p:sp>
        <p:nvSpPr>
          <p:cNvPr id="9" name="Text 6"/>
          <p:cNvSpPr/>
          <p:nvPr/>
        </p:nvSpPr>
        <p:spPr>
          <a:xfrm>
            <a:off x="10443924" y="3698677"/>
            <a:ext cx="3060740" cy="789622"/>
          </a:xfrm>
          <a:prstGeom prst="rect">
            <a:avLst/>
          </a:prstGeom>
          <a:noFill/>
          <a:ln/>
        </p:spPr>
        <p:txBody>
          <a:bodyPr wrap="square" lIns="0" tIns="0" rIns="0" bIns="0" rtlCol="0" anchor="t"/>
          <a:lstStyle/>
          <a:p>
            <a:pPr marL="0" indent="0">
              <a:lnSpc>
                <a:spcPts val="3100"/>
              </a:lnSpc>
              <a:buNone/>
            </a:pPr>
            <a:r>
              <a:rPr lang="en-US" sz="1900">
                <a:solidFill>
                  <a:srgbClr val="E2E6E9"/>
                </a:solidFill>
                <a:latin typeface="Merriweather" pitchFamily="34" charset="0"/>
                <a:ea typeface="Merriweather" pitchFamily="34" charset="-122"/>
                <a:cs typeface="Merriweather" pitchFamily="34" charset="-120"/>
              </a:rPr>
              <a:t>Représentent les attributs de l'entité.</a:t>
            </a:r>
            <a:endParaRPr lang="en-US" sz="1900"/>
          </a:p>
        </p:txBody>
      </p:sp>
      <p:sp>
        <p:nvSpPr>
          <p:cNvPr id="10" name="Shape 7"/>
          <p:cNvSpPr/>
          <p:nvPr/>
        </p:nvSpPr>
        <p:spPr>
          <a:xfrm>
            <a:off x="6350198" y="4997172"/>
            <a:ext cx="3584853" cy="2242066"/>
          </a:xfrm>
          <a:prstGeom prst="roundRect">
            <a:avLst>
              <a:gd name="adj" fmla="val 4624"/>
            </a:avLst>
          </a:prstGeom>
          <a:solidFill>
            <a:srgbClr val="003180"/>
          </a:solidFill>
          <a:ln w="15240">
            <a:solidFill>
              <a:srgbClr val="194A99"/>
            </a:solidFill>
            <a:prstDash val="solid"/>
          </a:ln>
        </p:spPr>
        <p:txBody>
          <a:bodyPr/>
          <a:lstStyle/>
          <a:p>
            <a:endParaRPr lang="fr-FR"/>
          </a:p>
        </p:txBody>
      </p:sp>
      <p:sp>
        <p:nvSpPr>
          <p:cNvPr id="11" name="Text 8"/>
          <p:cNvSpPr/>
          <p:nvPr/>
        </p:nvSpPr>
        <p:spPr>
          <a:xfrm>
            <a:off x="6612255" y="5259229"/>
            <a:ext cx="3060740" cy="385524"/>
          </a:xfrm>
          <a:prstGeom prst="rect">
            <a:avLst/>
          </a:prstGeom>
          <a:noFill/>
          <a:ln/>
        </p:spPr>
        <p:txBody>
          <a:bodyPr wrap="none" lIns="0" tIns="0" rIns="0" bIns="0" rtlCol="0" anchor="t"/>
          <a:lstStyle/>
          <a:p>
            <a:pPr marL="0" indent="0">
              <a:lnSpc>
                <a:spcPts val="3000"/>
              </a:lnSpc>
              <a:buNone/>
            </a:pPr>
            <a:r>
              <a:rPr lang="en-US" sz="2400">
                <a:solidFill>
                  <a:srgbClr val="E2E6E9"/>
                </a:solidFill>
                <a:latin typeface="Merriweather" pitchFamily="34" charset="0"/>
                <a:ea typeface="Merriweather" pitchFamily="34" charset="-122"/>
                <a:cs typeface="Merriweather" pitchFamily="34" charset="-120"/>
              </a:rPr>
              <a:t>Lignes</a:t>
            </a:r>
            <a:endParaRPr lang="en-US" sz="2400"/>
          </a:p>
        </p:txBody>
      </p:sp>
      <p:sp>
        <p:nvSpPr>
          <p:cNvPr id="12" name="Text 9"/>
          <p:cNvSpPr/>
          <p:nvPr/>
        </p:nvSpPr>
        <p:spPr>
          <a:xfrm>
            <a:off x="6612255" y="5792748"/>
            <a:ext cx="3060740" cy="1184434"/>
          </a:xfrm>
          <a:prstGeom prst="rect">
            <a:avLst/>
          </a:prstGeom>
          <a:noFill/>
          <a:ln/>
        </p:spPr>
        <p:txBody>
          <a:bodyPr wrap="square" lIns="0" tIns="0" rIns="0" bIns="0" rtlCol="0" anchor="t"/>
          <a:lstStyle/>
          <a:p>
            <a:pPr marL="0" indent="0">
              <a:lnSpc>
                <a:spcPts val="3100"/>
              </a:lnSpc>
              <a:buNone/>
            </a:pPr>
            <a:r>
              <a:rPr lang="en-US" sz="1900">
                <a:solidFill>
                  <a:srgbClr val="E2E6E9"/>
                </a:solidFill>
                <a:latin typeface="Merriweather" pitchFamily="34" charset="0"/>
                <a:ea typeface="Merriweather" pitchFamily="34" charset="-122"/>
                <a:cs typeface="Merriweather" pitchFamily="34" charset="-120"/>
              </a:rPr>
              <a:t>Conttiennent les données pour un enregistrement unique.</a:t>
            </a:r>
            <a:endParaRPr lang="en-US" sz="1900"/>
          </a:p>
        </p:txBody>
      </p:sp>
      <p:sp>
        <p:nvSpPr>
          <p:cNvPr id="13" name="Shape 10"/>
          <p:cNvSpPr/>
          <p:nvPr/>
        </p:nvSpPr>
        <p:spPr>
          <a:xfrm>
            <a:off x="10181868" y="4997172"/>
            <a:ext cx="3584853" cy="2242066"/>
          </a:xfrm>
          <a:prstGeom prst="roundRect">
            <a:avLst>
              <a:gd name="adj" fmla="val 4624"/>
            </a:avLst>
          </a:prstGeom>
          <a:solidFill>
            <a:srgbClr val="003180"/>
          </a:solidFill>
          <a:ln w="15240">
            <a:solidFill>
              <a:srgbClr val="194A99"/>
            </a:solidFill>
            <a:prstDash val="solid"/>
          </a:ln>
        </p:spPr>
        <p:txBody>
          <a:bodyPr/>
          <a:lstStyle/>
          <a:p>
            <a:endParaRPr lang="fr-FR"/>
          </a:p>
        </p:txBody>
      </p:sp>
      <p:sp>
        <p:nvSpPr>
          <p:cNvPr id="14" name="Text 11"/>
          <p:cNvSpPr/>
          <p:nvPr/>
        </p:nvSpPr>
        <p:spPr>
          <a:xfrm>
            <a:off x="10443924" y="5259229"/>
            <a:ext cx="3060740" cy="385524"/>
          </a:xfrm>
          <a:prstGeom prst="rect">
            <a:avLst/>
          </a:prstGeom>
          <a:noFill/>
          <a:ln/>
        </p:spPr>
        <p:txBody>
          <a:bodyPr wrap="none" lIns="0" tIns="0" rIns="0" bIns="0" rtlCol="0" anchor="t"/>
          <a:lstStyle/>
          <a:p>
            <a:pPr marL="0" indent="0">
              <a:lnSpc>
                <a:spcPts val="3000"/>
              </a:lnSpc>
              <a:buNone/>
            </a:pPr>
            <a:r>
              <a:rPr lang="en-US" sz="2400">
                <a:solidFill>
                  <a:srgbClr val="E2E6E9"/>
                </a:solidFill>
                <a:latin typeface="Merriweather" pitchFamily="34" charset="0"/>
                <a:ea typeface="Merriweather" pitchFamily="34" charset="-122"/>
                <a:cs typeface="Merriweather" pitchFamily="34" charset="-120"/>
              </a:rPr>
              <a:t>Requêtes</a:t>
            </a:r>
            <a:endParaRPr lang="en-US" sz="2400"/>
          </a:p>
        </p:txBody>
      </p:sp>
      <p:sp>
        <p:nvSpPr>
          <p:cNvPr id="15" name="Text 12"/>
          <p:cNvSpPr/>
          <p:nvPr/>
        </p:nvSpPr>
        <p:spPr>
          <a:xfrm>
            <a:off x="10443924" y="5792748"/>
            <a:ext cx="3060740" cy="1184434"/>
          </a:xfrm>
          <a:prstGeom prst="rect">
            <a:avLst/>
          </a:prstGeom>
          <a:noFill/>
          <a:ln/>
        </p:spPr>
        <p:txBody>
          <a:bodyPr wrap="square" lIns="0" tIns="0" rIns="0" bIns="0" rtlCol="0" anchor="t"/>
          <a:lstStyle/>
          <a:p>
            <a:pPr marL="0" indent="0">
              <a:lnSpc>
                <a:spcPts val="3100"/>
              </a:lnSpc>
              <a:buNone/>
            </a:pPr>
            <a:r>
              <a:rPr lang="en-US" sz="1900">
                <a:solidFill>
                  <a:srgbClr val="E2E6E9"/>
                </a:solidFill>
                <a:latin typeface="Merriweather" pitchFamily="34" charset="0"/>
                <a:ea typeface="Merriweather" pitchFamily="34" charset="-122"/>
                <a:cs typeface="Merriweather" pitchFamily="34" charset="-120"/>
              </a:rPr>
              <a:t>Utilisez des instructions SQL pour accéder aux données.</a:t>
            </a:r>
            <a:endParaRPr lang="en-US" sz="1900"/>
          </a:p>
        </p:txBody>
      </p:sp>
      <p:pic>
        <p:nvPicPr>
          <p:cNvPr id="17" name="Image 16">
            <a:extLst>
              <a:ext uri="{FF2B5EF4-FFF2-40B4-BE49-F238E27FC236}">
                <a16:creationId xmlns:a16="http://schemas.microsoft.com/office/drawing/2014/main" id="{692884CF-A8EB-3254-9F97-3400778C95EA}"/>
              </a:ext>
            </a:extLst>
          </p:cNvPr>
          <p:cNvPicPr>
            <a:picLocks noChangeAspect="1"/>
          </p:cNvPicPr>
          <p:nvPr/>
        </p:nvPicPr>
        <p:blipFill>
          <a:blip r:embed="rId4"/>
          <a:stretch>
            <a:fillRect/>
          </a:stretch>
        </p:blipFill>
        <p:spPr>
          <a:xfrm>
            <a:off x="12328859" y="7686927"/>
            <a:ext cx="2305049" cy="531895"/>
          </a:xfrm>
          <a:prstGeom prst="rect">
            <a:avLst/>
          </a:prstGeom>
        </p:spPr>
      </p:pic>
      <p:sp>
        <p:nvSpPr>
          <p:cNvPr id="16" name="ZoneTexte 15">
            <a:extLst>
              <a:ext uri="{FF2B5EF4-FFF2-40B4-BE49-F238E27FC236}">
                <a16:creationId xmlns:a16="http://schemas.microsoft.com/office/drawing/2014/main" id="{D674F1A3-D9C2-D90A-2437-A05027E87976}"/>
              </a:ext>
            </a:extLst>
          </p:cNvPr>
          <p:cNvSpPr txBox="1"/>
          <p:nvPr/>
        </p:nvSpPr>
        <p:spPr>
          <a:xfrm>
            <a:off x="13854433" y="7425317"/>
            <a:ext cx="449178" cy="523220"/>
          </a:xfrm>
          <a:prstGeom prst="rect">
            <a:avLst/>
          </a:prstGeom>
          <a:noFill/>
        </p:spPr>
        <p:txBody>
          <a:bodyPr wrap="square" lIns="91440" tIns="45720" rIns="91440" bIns="45720" rtlCol="0" anchor="t">
            <a:spAutoFit/>
          </a:bodyPr>
          <a:lstStyle/>
          <a:p>
            <a:r>
              <a:rPr lang="fr-FR" sz="2800" b="1">
                <a:solidFill>
                  <a:schemeClr val="bg1"/>
                </a:solidFill>
                <a:effectLst>
                  <a:outerShdw blurRad="38100" dist="38100" dir="2700000" algn="tl">
                    <a:srgbClr val="000000">
                      <a:alpha val="43137"/>
                    </a:srgbClr>
                  </a:outerShdw>
                </a:effectLst>
                <a:ea typeface="Calibri"/>
                <a:cs typeface="Calibri"/>
              </a:rPr>
              <a:t>3</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1880" y="591503"/>
            <a:ext cx="13126641" cy="1342549"/>
          </a:xfrm>
          <a:prstGeom prst="rect">
            <a:avLst/>
          </a:prstGeom>
          <a:noFill/>
          <a:ln/>
        </p:spPr>
        <p:txBody>
          <a:bodyPr wrap="square" lIns="0" tIns="0" rIns="0" bIns="0" rtlCol="0" anchor="t"/>
          <a:lstStyle/>
          <a:p>
            <a:pPr marL="0" indent="0">
              <a:lnSpc>
                <a:spcPts val="5250"/>
              </a:lnSpc>
              <a:buNone/>
            </a:pPr>
            <a:r>
              <a:rPr lang="en-US" sz="4200" dirty="0">
                <a:solidFill>
                  <a:srgbClr val="F5F0F0"/>
                </a:solidFill>
                <a:latin typeface="Merriweather" pitchFamily="34" charset="0"/>
                <a:ea typeface="Merriweather" pitchFamily="34" charset="-122"/>
                <a:cs typeface="Merriweather" pitchFamily="34" charset="-120"/>
              </a:rPr>
              <a:t>Introduction aux bases de données non </a:t>
            </a:r>
            <a:r>
              <a:rPr lang="en-US" sz="4200" dirty="0" err="1">
                <a:solidFill>
                  <a:srgbClr val="F5F0F0"/>
                </a:solidFill>
                <a:latin typeface="Merriweather" pitchFamily="34" charset="0"/>
                <a:ea typeface="Merriweather" pitchFamily="34" charset="-122"/>
                <a:cs typeface="Merriweather" pitchFamily="34" charset="-120"/>
              </a:rPr>
              <a:t>relationnelles</a:t>
            </a:r>
            <a:r>
              <a:rPr lang="en-US" sz="4200" dirty="0">
                <a:solidFill>
                  <a:srgbClr val="F5F0F0"/>
                </a:solidFill>
                <a:latin typeface="Merriweather" pitchFamily="34" charset="0"/>
                <a:ea typeface="Merriweather" pitchFamily="34" charset="-122"/>
                <a:cs typeface="Merriweather" pitchFamily="34" charset="-120"/>
              </a:rPr>
              <a:t> (NoSQL)</a:t>
            </a:r>
            <a:endParaRPr lang="en-US" sz="4200" dirty="0"/>
          </a:p>
        </p:txBody>
      </p:sp>
      <p:sp>
        <p:nvSpPr>
          <p:cNvPr id="3" name="Shape 1"/>
          <p:cNvSpPr/>
          <p:nvPr/>
        </p:nvSpPr>
        <p:spPr>
          <a:xfrm>
            <a:off x="751880" y="2363748"/>
            <a:ext cx="1640800" cy="1238012"/>
          </a:xfrm>
          <a:prstGeom prst="roundRect">
            <a:avLst>
              <a:gd name="adj" fmla="val 7289"/>
            </a:avLst>
          </a:prstGeom>
          <a:solidFill>
            <a:srgbClr val="003180"/>
          </a:solidFill>
          <a:ln w="7620">
            <a:solidFill>
              <a:srgbClr val="194A99"/>
            </a:solidFill>
            <a:prstDash val="solid"/>
          </a:ln>
        </p:spPr>
        <p:txBody>
          <a:bodyPr/>
          <a:lstStyle/>
          <a:p>
            <a:endParaRPr lang="fr-FR"/>
          </a:p>
        </p:txBody>
      </p:sp>
      <p:sp>
        <p:nvSpPr>
          <p:cNvPr id="4" name="Text 2"/>
          <p:cNvSpPr/>
          <p:nvPr/>
        </p:nvSpPr>
        <p:spPr>
          <a:xfrm>
            <a:off x="974288" y="2767846"/>
            <a:ext cx="118229" cy="429697"/>
          </a:xfrm>
          <a:prstGeom prst="rect">
            <a:avLst/>
          </a:prstGeom>
          <a:noFill/>
          <a:ln/>
        </p:spPr>
        <p:txBody>
          <a:bodyPr wrap="none" lIns="0" tIns="0" rIns="0" bIns="0" rtlCol="0" anchor="t"/>
          <a:lstStyle/>
          <a:p>
            <a:pPr marL="0" indent="0" algn="ctr">
              <a:lnSpc>
                <a:spcPts val="3350"/>
              </a:lnSpc>
              <a:buNone/>
            </a:pPr>
            <a:r>
              <a:rPr lang="en-US" sz="2100">
                <a:solidFill>
                  <a:srgbClr val="E2E6E9"/>
                </a:solidFill>
                <a:latin typeface="Merriweather" pitchFamily="34" charset="0"/>
                <a:ea typeface="Merriweather" pitchFamily="34" charset="-122"/>
                <a:cs typeface="Merriweather" pitchFamily="34" charset="-120"/>
              </a:rPr>
              <a:t>1</a:t>
            </a:r>
            <a:endParaRPr lang="en-US" sz="2100"/>
          </a:p>
        </p:txBody>
      </p:sp>
      <p:sp>
        <p:nvSpPr>
          <p:cNvPr id="5" name="Text 3"/>
          <p:cNvSpPr/>
          <p:nvPr/>
        </p:nvSpPr>
        <p:spPr>
          <a:xfrm>
            <a:off x="2607469" y="2578537"/>
            <a:ext cx="2685693" cy="335756"/>
          </a:xfrm>
          <a:prstGeom prst="rect">
            <a:avLst/>
          </a:prstGeom>
          <a:noFill/>
          <a:ln/>
        </p:spPr>
        <p:txBody>
          <a:bodyPr wrap="none" lIns="0" tIns="0" rIns="0" bIns="0" rtlCol="0" anchor="t"/>
          <a:lstStyle/>
          <a:p>
            <a:pPr marL="0" indent="0" algn="l">
              <a:lnSpc>
                <a:spcPts val="2600"/>
              </a:lnSpc>
              <a:buNone/>
            </a:pPr>
            <a:r>
              <a:rPr lang="en-US" sz="2100">
                <a:solidFill>
                  <a:srgbClr val="E2E6E9"/>
                </a:solidFill>
                <a:latin typeface="Merriweather" pitchFamily="34" charset="0"/>
                <a:ea typeface="Merriweather" pitchFamily="34" charset="-122"/>
                <a:cs typeface="Merriweather" pitchFamily="34" charset="-120"/>
              </a:rPr>
              <a:t>Document</a:t>
            </a:r>
            <a:endParaRPr lang="en-US" sz="2100"/>
          </a:p>
        </p:txBody>
      </p:sp>
      <p:sp>
        <p:nvSpPr>
          <p:cNvPr id="6" name="Text 4"/>
          <p:cNvSpPr/>
          <p:nvPr/>
        </p:nvSpPr>
        <p:spPr>
          <a:xfrm>
            <a:off x="2607469" y="3043118"/>
            <a:ext cx="3999905" cy="343853"/>
          </a:xfrm>
          <a:prstGeom prst="rect">
            <a:avLst/>
          </a:prstGeom>
          <a:noFill/>
          <a:ln/>
        </p:spPr>
        <p:txBody>
          <a:bodyPr wrap="none" lIns="0" tIns="0" rIns="0" bIns="0" rtlCol="0" anchor="t"/>
          <a:lstStyle/>
          <a:p>
            <a:pPr marL="0" indent="0" algn="l">
              <a:lnSpc>
                <a:spcPts val="2700"/>
              </a:lnSpc>
              <a:buNone/>
            </a:pPr>
            <a:r>
              <a:rPr lang="en-US" sz="1650">
                <a:solidFill>
                  <a:srgbClr val="E2E6E9"/>
                </a:solidFill>
                <a:latin typeface="Merriweather" pitchFamily="34" charset="0"/>
                <a:ea typeface="Merriweather" pitchFamily="34" charset="-122"/>
                <a:cs typeface="Merriweather" pitchFamily="34" charset="-120"/>
              </a:rPr>
              <a:t>Données structurées en JSON ou XML.</a:t>
            </a:r>
            <a:endParaRPr lang="en-US" sz="1650"/>
          </a:p>
        </p:txBody>
      </p:sp>
      <p:sp>
        <p:nvSpPr>
          <p:cNvPr id="7" name="Shape 5"/>
          <p:cNvSpPr/>
          <p:nvPr/>
        </p:nvSpPr>
        <p:spPr>
          <a:xfrm>
            <a:off x="2500074" y="3586520"/>
            <a:ext cx="11271052" cy="15240"/>
          </a:xfrm>
          <a:prstGeom prst="roundRect">
            <a:avLst>
              <a:gd name="adj" fmla="val 592123"/>
            </a:avLst>
          </a:prstGeom>
          <a:solidFill>
            <a:srgbClr val="194A99"/>
          </a:solidFill>
          <a:ln/>
        </p:spPr>
        <p:txBody>
          <a:bodyPr/>
          <a:lstStyle/>
          <a:p>
            <a:endParaRPr lang="fr-FR"/>
          </a:p>
        </p:txBody>
      </p:sp>
      <p:sp>
        <p:nvSpPr>
          <p:cNvPr id="8" name="Shape 6"/>
          <p:cNvSpPr/>
          <p:nvPr/>
        </p:nvSpPr>
        <p:spPr>
          <a:xfrm>
            <a:off x="751880" y="3709154"/>
            <a:ext cx="3281601" cy="1238012"/>
          </a:xfrm>
          <a:prstGeom prst="roundRect">
            <a:avLst>
              <a:gd name="adj" fmla="val 7289"/>
            </a:avLst>
          </a:prstGeom>
          <a:solidFill>
            <a:srgbClr val="003180"/>
          </a:solidFill>
          <a:ln w="7620">
            <a:solidFill>
              <a:srgbClr val="194A99"/>
            </a:solidFill>
            <a:prstDash val="solid"/>
          </a:ln>
        </p:spPr>
        <p:txBody>
          <a:bodyPr/>
          <a:lstStyle/>
          <a:p>
            <a:endParaRPr lang="fr-FR"/>
          </a:p>
        </p:txBody>
      </p:sp>
      <p:sp>
        <p:nvSpPr>
          <p:cNvPr id="9" name="Text 7"/>
          <p:cNvSpPr/>
          <p:nvPr/>
        </p:nvSpPr>
        <p:spPr>
          <a:xfrm>
            <a:off x="974288" y="4113252"/>
            <a:ext cx="160615" cy="429697"/>
          </a:xfrm>
          <a:prstGeom prst="rect">
            <a:avLst/>
          </a:prstGeom>
          <a:noFill/>
          <a:ln/>
        </p:spPr>
        <p:txBody>
          <a:bodyPr wrap="none" lIns="0" tIns="0" rIns="0" bIns="0" rtlCol="0" anchor="t"/>
          <a:lstStyle/>
          <a:p>
            <a:pPr marL="0" indent="0" algn="ctr">
              <a:lnSpc>
                <a:spcPts val="3350"/>
              </a:lnSpc>
              <a:buNone/>
            </a:pPr>
            <a:r>
              <a:rPr lang="en-US" sz="2100">
                <a:solidFill>
                  <a:srgbClr val="E2E6E9"/>
                </a:solidFill>
                <a:latin typeface="Merriweather" pitchFamily="34" charset="0"/>
                <a:ea typeface="Merriweather" pitchFamily="34" charset="-122"/>
                <a:cs typeface="Merriweather" pitchFamily="34" charset="-120"/>
              </a:rPr>
              <a:t>2</a:t>
            </a:r>
            <a:endParaRPr lang="en-US" sz="2100"/>
          </a:p>
        </p:txBody>
      </p:sp>
      <p:sp>
        <p:nvSpPr>
          <p:cNvPr id="10" name="Text 8"/>
          <p:cNvSpPr/>
          <p:nvPr/>
        </p:nvSpPr>
        <p:spPr>
          <a:xfrm>
            <a:off x="4248269" y="3923943"/>
            <a:ext cx="2685693" cy="335756"/>
          </a:xfrm>
          <a:prstGeom prst="rect">
            <a:avLst/>
          </a:prstGeom>
          <a:noFill/>
          <a:ln/>
        </p:spPr>
        <p:txBody>
          <a:bodyPr wrap="none" lIns="0" tIns="0" rIns="0" bIns="0" rtlCol="0" anchor="t"/>
          <a:lstStyle/>
          <a:p>
            <a:pPr marL="0" indent="0" algn="l">
              <a:lnSpc>
                <a:spcPts val="2600"/>
              </a:lnSpc>
              <a:buNone/>
            </a:pPr>
            <a:r>
              <a:rPr lang="en-US" sz="2100">
                <a:solidFill>
                  <a:srgbClr val="E2E6E9"/>
                </a:solidFill>
                <a:latin typeface="Merriweather" pitchFamily="34" charset="0"/>
                <a:ea typeface="Merriweather" pitchFamily="34" charset="-122"/>
                <a:cs typeface="Merriweather" pitchFamily="34" charset="-120"/>
              </a:rPr>
              <a:t>Clé-valeur</a:t>
            </a:r>
            <a:endParaRPr lang="en-US" sz="2100"/>
          </a:p>
        </p:txBody>
      </p:sp>
      <p:sp>
        <p:nvSpPr>
          <p:cNvPr id="11" name="Text 9"/>
          <p:cNvSpPr/>
          <p:nvPr/>
        </p:nvSpPr>
        <p:spPr>
          <a:xfrm>
            <a:off x="4248269" y="4388525"/>
            <a:ext cx="4414004" cy="343853"/>
          </a:xfrm>
          <a:prstGeom prst="rect">
            <a:avLst/>
          </a:prstGeom>
          <a:noFill/>
          <a:ln/>
        </p:spPr>
        <p:txBody>
          <a:bodyPr wrap="none" lIns="0" tIns="0" rIns="0" bIns="0" rtlCol="0" anchor="t"/>
          <a:lstStyle/>
          <a:p>
            <a:pPr marL="0" indent="0" algn="l">
              <a:lnSpc>
                <a:spcPts val="2700"/>
              </a:lnSpc>
              <a:buNone/>
            </a:pPr>
            <a:r>
              <a:rPr lang="en-US" sz="1650">
                <a:solidFill>
                  <a:srgbClr val="E2E6E9"/>
                </a:solidFill>
                <a:latin typeface="Merriweather" pitchFamily="34" charset="0"/>
                <a:ea typeface="Merriweather" pitchFamily="34" charset="-122"/>
                <a:cs typeface="Merriweather" pitchFamily="34" charset="-120"/>
              </a:rPr>
              <a:t>Stockage de données en paires clé-valeur.</a:t>
            </a:r>
            <a:endParaRPr lang="en-US" sz="1650"/>
          </a:p>
        </p:txBody>
      </p:sp>
      <p:sp>
        <p:nvSpPr>
          <p:cNvPr id="12" name="Shape 10"/>
          <p:cNvSpPr/>
          <p:nvPr/>
        </p:nvSpPr>
        <p:spPr>
          <a:xfrm>
            <a:off x="4140875" y="4931926"/>
            <a:ext cx="9630251" cy="15240"/>
          </a:xfrm>
          <a:prstGeom prst="roundRect">
            <a:avLst>
              <a:gd name="adj" fmla="val 592123"/>
            </a:avLst>
          </a:prstGeom>
          <a:solidFill>
            <a:srgbClr val="194A99"/>
          </a:solidFill>
          <a:ln/>
        </p:spPr>
        <p:txBody>
          <a:bodyPr/>
          <a:lstStyle/>
          <a:p>
            <a:endParaRPr lang="fr-FR"/>
          </a:p>
        </p:txBody>
      </p:sp>
      <p:sp>
        <p:nvSpPr>
          <p:cNvPr id="13" name="Shape 11"/>
          <p:cNvSpPr/>
          <p:nvPr/>
        </p:nvSpPr>
        <p:spPr>
          <a:xfrm>
            <a:off x="751880" y="5054560"/>
            <a:ext cx="4922401" cy="1238012"/>
          </a:xfrm>
          <a:prstGeom prst="roundRect">
            <a:avLst>
              <a:gd name="adj" fmla="val 7289"/>
            </a:avLst>
          </a:prstGeom>
          <a:solidFill>
            <a:srgbClr val="003180"/>
          </a:solidFill>
          <a:ln w="7620">
            <a:solidFill>
              <a:srgbClr val="194A99"/>
            </a:solidFill>
            <a:prstDash val="solid"/>
          </a:ln>
        </p:spPr>
        <p:txBody>
          <a:bodyPr/>
          <a:lstStyle/>
          <a:p>
            <a:endParaRPr lang="fr-FR"/>
          </a:p>
        </p:txBody>
      </p:sp>
      <p:sp>
        <p:nvSpPr>
          <p:cNvPr id="14" name="Text 12"/>
          <p:cNvSpPr/>
          <p:nvPr/>
        </p:nvSpPr>
        <p:spPr>
          <a:xfrm>
            <a:off x="974288" y="5458658"/>
            <a:ext cx="150376" cy="429697"/>
          </a:xfrm>
          <a:prstGeom prst="rect">
            <a:avLst/>
          </a:prstGeom>
          <a:noFill/>
          <a:ln/>
        </p:spPr>
        <p:txBody>
          <a:bodyPr wrap="none" lIns="0" tIns="0" rIns="0" bIns="0" rtlCol="0" anchor="t"/>
          <a:lstStyle/>
          <a:p>
            <a:pPr marL="0" indent="0" algn="ctr">
              <a:lnSpc>
                <a:spcPts val="3350"/>
              </a:lnSpc>
              <a:buNone/>
            </a:pPr>
            <a:r>
              <a:rPr lang="en-US" sz="2100">
                <a:solidFill>
                  <a:srgbClr val="E2E6E9"/>
                </a:solidFill>
                <a:latin typeface="Merriweather" pitchFamily="34" charset="0"/>
                <a:ea typeface="Merriweather" pitchFamily="34" charset="-122"/>
                <a:cs typeface="Merriweather" pitchFamily="34" charset="-120"/>
              </a:rPr>
              <a:t>3</a:t>
            </a:r>
            <a:endParaRPr lang="en-US" sz="2100"/>
          </a:p>
        </p:txBody>
      </p:sp>
      <p:sp>
        <p:nvSpPr>
          <p:cNvPr id="15" name="Text 13"/>
          <p:cNvSpPr/>
          <p:nvPr/>
        </p:nvSpPr>
        <p:spPr>
          <a:xfrm>
            <a:off x="5889069" y="5269349"/>
            <a:ext cx="2685693" cy="335756"/>
          </a:xfrm>
          <a:prstGeom prst="rect">
            <a:avLst/>
          </a:prstGeom>
          <a:noFill/>
          <a:ln/>
        </p:spPr>
        <p:txBody>
          <a:bodyPr wrap="none" lIns="0" tIns="0" rIns="0" bIns="0" rtlCol="0" anchor="t"/>
          <a:lstStyle/>
          <a:p>
            <a:pPr marL="0" indent="0" algn="l">
              <a:lnSpc>
                <a:spcPts val="2600"/>
              </a:lnSpc>
              <a:buNone/>
            </a:pPr>
            <a:r>
              <a:rPr lang="en-US" sz="2100">
                <a:solidFill>
                  <a:srgbClr val="E2E6E9"/>
                </a:solidFill>
                <a:latin typeface="Merriweather" pitchFamily="34" charset="0"/>
                <a:ea typeface="Merriweather" pitchFamily="34" charset="-122"/>
                <a:cs typeface="Merriweather" pitchFamily="34" charset="-120"/>
              </a:rPr>
              <a:t>Graphique</a:t>
            </a:r>
            <a:endParaRPr lang="en-US" sz="2100"/>
          </a:p>
        </p:txBody>
      </p:sp>
      <p:sp>
        <p:nvSpPr>
          <p:cNvPr id="16" name="Text 14"/>
          <p:cNvSpPr/>
          <p:nvPr/>
        </p:nvSpPr>
        <p:spPr>
          <a:xfrm>
            <a:off x="5889069" y="5733931"/>
            <a:ext cx="4886087" cy="343853"/>
          </a:xfrm>
          <a:prstGeom prst="rect">
            <a:avLst/>
          </a:prstGeom>
          <a:noFill/>
          <a:ln/>
        </p:spPr>
        <p:txBody>
          <a:bodyPr wrap="none" lIns="0" tIns="0" rIns="0" bIns="0" rtlCol="0" anchor="t"/>
          <a:lstStyle/>
          <a:p>
            <a:pPr marL="0" indent="0" algn="l">
              <a:lnSpc>
                <a:spcPts val="2700"/>
              </a:lnSpc>
              <a:buNone/>
            </a:pPr>
            <a:r>
              <a:rPr lang="en-US" sz="1650">
                <a:solidFill>
                  <a:srgbClr val="E2E6E9"/>
                </a:solidFill>
                <a:latin typeface="Merriweather" pitchFamily="34" charset="0"/>
                <a:ea typeface="Merriweather" pitchFamily="34" charset="-122"/>
                <a:cs typeface="Merriweather" pitchFamily="34" charset="-120"/>
              </a:rPr>
              <a:t>Représentation de relations entre les données.</a:t>
            </a:r>
            <a:endParaRPr lang="en-US" sz="1650"/>
          </a:p>
        </p:txBody>
      </p:sp>
      <p:sp>
        <p:nvSpPr>
          <p:cNvPr id="17" name="Shape 15"/>
          <p:cNvSpPr/>
          <p:nvPr/>
        </p:nvSpPr>
        <p:spPr>
          <a:xfrm>
            <a:off x="5781675" y="6277332"/>
            <a:ext cx="7989451" cy="15240"/>
          </a:xfrm>
          <a:prstGeom prst="roundRect">
            <a:avLst>
              <a:gd name="adj" fmla="val 592123"/>
            </a:avLst>
          </a:prstGeom>
          <a:solidFill>
            <a:srgbClr val="194A99"/>
          </a:solidFill>
          <a:ln/>
        </p:spPr>
        <p:txBody>
          <a:bodyPr/>
          <a:lstStyle/>
          <a:p>
            <a:endParaRPr lang="fr-FR"/>
          </a:p>
        </p:txBody>
      </p:sp>
      <p:sp>
        <p:nvSpPr>
          <p:cNvPr id="18" name="Shape 16"/>
          <p:cNvSpPr/>
          <p:nvPr/>
        </p:nvSpPr>
        <p:spPr>
          <a:xfrm>
            <a:off x="751880" y="6399967"/>
            <a:ext cx="6563320" cy="1238012"/>
          </a:xfrm>
          <a:prstGeom prst="roundRect">
            <a:avLst>
              <a:gd name="adj" fmla="val 7289"/>
            </a:avLst>
          </a:prstGeom>
          <a:solidFill>
            <a:srgbClr val="003180"/>
          </a:solidFill>
          <a:ln w="7620">
            <a:solidFill>
              <a:srgbClr val="194A99"/>
            </a:solidFill>
            <a:prstDash val="solid"/>
          </a:ln>
        </p:spPr>
        <p:txBody>
          <a:bodyPr/>
          <a:lstStyle/>
          <a:p>
            <a:endParaRPr lang="fr-FR"/>
          </a:p>
        </p:txBody>
      </p:sp>
      <p:sp>
        <p:nvSpPr>
          <p:cNvPr id="19" name="Text 17"/>
          <p:cNvSpPr/>
          <p:nvPr/>
        </p:nvSpPr>
        <p:spPr>
          <a:xfrm>
            <a:off x="974288" y="6804065"/>
            <a:ext cx="172998" cy="429697"/>
          </a:xfrm>
          <a:prstGeom prst="rect">
            <a:avLst/>
          </a:prstGeom>
          <a:noFill/>
          <a:ln/>
        </p:spPr>
        <p:txBody>
          <a:bodyPr wrap="none" lIns="0" tIns="0" rIns="0" bIns="0" rtlCol="0" anchor="t"/>
          <a:lstStyle/>
          <a:p>
            <a:pPr marL="0" indent="0" algn="ctr">
              <a:lnSpc>
                <a:spcPts val="3350"/>
              </a:lnSpc>
              <a:buNone/>
            </a:pPr>
            <a:r>
              <a:rPr lang="en-US" sz="2100">
                <a:solidFill>
                  <a:srgbClr val="E2E6E9"/>
                </a:solidFill>
                <a:latin typeface="Merriweather" pitchFamily="34" charset="0"/>
                <a:ea typeface="Merriweather" pitchFamily="34" charset="-122"/>
                <a:cs typeface="Merriweather" pitchFamily="34" charset="-120"/>
              </a:rPr>
              <a:t>4</a:t>
            </a:r>
            <a:endParaRPr lang="en-US" sz="2100"/>
          </a:p>
        </p:txBody>
      </p:sp>
      <p:sp>
        <p:nvSpPr>
          <p:cNvPr id="20" name="Text 18"/>
          <p:cNvSpPr/>
          <p:nvPr/>
        </p:nvSpPr>
        <p:spPr>
          <a:xfrm>
            <a:off x="7529989" y="6614755"/>
            <a:ext cx="2685693" cy="335756"/>
          </a:xfrm>
          <a:prstGeom prst="rect">
            <a:avLst/>
          </a:prstGeom>
          <a:noFill/>
          <a:ln/>
        </p:spPr>
        <p:txBody>
          <a:bodyPr wrap="none" lIns="0" tIns="0" rIns="0" bIns="0" rtlCol="0" anchor="t"/>
          <a:lstStyle/>
          <a:p>
            <a:pPr marL="0" indent="0" algn="l">
              <a:lnSpc>
                <a:spcPts val="2600"/>
              </a:lnSpc>
              <a:buNone/>
            </a:pPr>
            <a:r>
              <a:rPr lang="en-US" sz="2100">
                <a:solidFill>
                  <a:srgbClr val="E2E6E9"/>
                </a:solidFill>
                <a:latin typeface="Merriweather" pitchFamily="34" charset="0"/>
                <a:ea typeface="Merriweather" pitchFamily="34" charset="-122"/>
                <a:cs typeface="Merriweather" pitchFamily="34" charset="-120"/>
              </a:rPr>
              <a:t>Colonne</a:t>
            </a:r>
            <a:endParaRPr lang="en-US" sz="2100"/>
          </a:p>
        </p:txBody>
      </p:sp>
      <p:sp>
        <p:nvSpPr>
          <p:cNvPr id="21" name="Text 19"/>
          <p:cNvSpPr/>
          <p:nvPr/>
        </p:nvSpPr>
        <p:spPr>
          <a:xfrm>
            <a:off x="7529989" y="7079337"/>
            <a:ext cx="3488055" cy="343853"/>
          </a:xfrm>
          <a:prstGeom prst="rect">
            <a:avLst/>
          </a:prstGeom>
          <a:noFill/>
          <a:ln/>
        </p:spPr>
        <p:txBody>
          <a:bodyPr wrap="none" lIns="0" tIns="0" rIns="0" bIns="0" rtlCol="0" anchor="t"/>
          <a:lstStyle/>
          <a:p>
            <a:pPr marL="0" indent="0" algn="l">
              <a:lnSpc>
                <a:spcPts val="2700"/>
              </a:lnSpc>
              <a:buNone/>
            </a:pPr>
            <a:r>
              <a:rPr lang="en-US" sz="1650">
                <a:solidFill>
                  <a:srgbClr val="E2E6E9"/>
                </a:solidFill>
                <a:latin typeface="Merriweather" pitchFamily="34" charset="0"/>
                <a:ea typeface="Merriweather" pitchFamily="34" charset="-122"/>
                <a:cs typeface="Merriweather" pitchFamily="34" charset="-120"/>
              </a:rPr>
              <a:t>Données organisées en colonnes.</a:t>
            </a:r>
            <a:endParaRPr lang="en-US" sz="1650"/>
          </a:p>
        </p:txBody>
      </p:sp>
      <p:pic>
        <p:nvPicPr>
          <p:cNvPr id="23" name="Image 22">
            <a:extLst>
              <a:ext uri="{FF2B5EF4-FFF2-40B4-BE49-F238E27FC236}">
                <a16:creationId xmlns:a16="http://schemas.microsoft.com/office/drawing/2014/main" id="{333C4021-EA8D-E6F8-D278-F478E3D11471}"/>
              </a:ext>
            </a:extLst>
          </p:cNvPr>
          <p:cNvPicPr>
            <a:picLocks noChangeAspect="1"/>
          </p:cNvPicPr>
          <p:nvPr/>
        </p:nvPicPr>
        <p:blipFill>
          <a:blip r:embed="rId3"/>
          <a:stretch>
            <a:fillRect/>
          </a:stretch>
        </p:blipFill>
        <p:spPr>
          <a:xfrm>
            <a:off x="12328859" y="7686927"/>
            <a:ext cx="2305049" cy="531895"/>
          </a:xfrm>
          <a:prstGeom prst="rect">
            <a:avLst/>
          </a:prstGeom>
        </p:spPr>
      </p:pic>
      <p:sp>
        <p:nvSpPr>
          <p:cNvPr id="22" name="ZoneTexte 21">
            <a:extLst>
              <a:ext uri="{FF2B5EF4-FFF2-40B4-BE49-F238E27FC236}">
                <a16:creationId xmlns:a16="http://schemas.microsoft.com/office/drawing/2014/main" id="{D6D0B5D8-F156-FB51-1C0A-21B967BF76D2}"/>
              </a:ext>
            </a:extLst>
          </p:cNvPr>
          <p:cNvSpPr txBox="1"/>
          <p:nvPr/>
        </p:nvSpPr>
        <p:spPr>
          <a:xfrm>
            <a:off x="13854433" y="7425317"/>
            <a:ext cx="449178" cy="523220"/>
          </a:xfrm>
          <a:prstGeom prst="rect">
            <a:avLst/>
          </a:prstGeom>
          <a:noFill/>
        </p:spPr>
        <p:txBody>
          <a:bodyPr wrap="square" lIns="91440" tIns="45720" rIns="91440" bIns="45720" rtlCol="0" anchor="t">
            <a:spAutoFit/>
          </a:bodyPr>
          <a:lstStyle/>
          <a:p>
            <a:r>
              <a:rPr lang="fr-FR" sz="2800" b="1">
                <a:solidFill>
                  <a:schemeClr val="bg1"/>
                </a:solidFill>
                <a:effectLst>
                  <a:outerShdw blurRad="38100" dist="38100" dir="2700000" algn="tl">
                    <a:srgbClr val="000000">
                      <a:alpha val="43137"/>
                    </a:srgbClr>
                  </a:outerShdw>
                </a:effectLst>
                <a:ea typeface="Calibri"/>
                <a:cs typeface="Calibri"/>
              </a:rPr>
              <a:t>4</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91739" y="838676"/>
            <a:ext cx="7533323" cy="1438275"/>
          </a:xfrm>
          <a:prstGeom prst="rect">
            <a:avLst/>
          </a:prstGeom>
          <a:noFill/>
          <a:ln/>
        </p:spPr>
        <p:txBody>
          <a:bodyPr wrap="square" lIns="0" tIns="0" rIns="0" bIns="0" rtlCol="0" anchor="t"/>
          <a:lstStyle/>
          <a:p>
            <a:pPr marL="0" indent="0">
              <a:lnSpc>
                <a:spcPts val="5650"/>
              </a:lnSpc>
              <a:buNone/>
            </a:pPr>
            <a:r>
              <a:rPr lang="en-US" sz="4500" dirty="0" err="1">
                <a:solidFill>
                  <a:srgbClr val="F5F0F0"/>
                </a:solidFill>
                <a:latin typeface="Merriweather" pitchFamily="34" charset="0"/>
                <a:ea typeface="Merriweather" pitchFamily="34" charset="-122"/>
                <a:cs typeface="Merriweather" pitchFamily="34" charset="-120"/>
              </a:rPr>
              <a:t>Différents</a:t>
            </a:r>
            <a:r>
              <a:rPr lang="en-US" sz="4500" dirty="0">
                <a:solidFill>
                  <a:srgbClr val="F5F0F0"/>
                </a:solidFill>
                <a:latin typeface="Merriweather" pitchFamily="34" charset="0"/>
                <a:ea typeface="Merriweather" pitchFamily="34" charset="-122"/>
                <a:cs typeface="Merriweather" pitchFamily="34" charset="-120"/>
              </a:rPr>
              <a:t> types de bases de données NoSQL</a:t>
            </a:r>
            <a:endParaRPr lang="en-US" sz="4500" dirty="0"/>
          </a:p>
        </p:txBody>
      </p:sp>
      <p:pic>
        <p:nvPicPr>
          <p:cNvPr id="4" name="Image 1" descr="preencoded.png"/>
          <p:cNvPicPr>
            <a:picLocks noChangeAspect="1"/>
          </p:cNvPicPr>
          <p:nvPr/>
        </p:nvPicPr>
        <p:blipFill>
          <a:blip r:embed="rId4"/>
          <a:stretch>
            <a:fillRect/>
          </a:stretch>
        </p:blipFill>
        <p:spPr>
          <a:xfrm>
            <a:off x="6291739" y="2622113"/>
            <a:ext cx="575310" cy="575310"/>
          </a:xfrm>
          <a:prstGeom prst="rect">
            <a:avLst/>
          </a:prstGeom>
        </p:spPr>
      </p:pic>
      <p:sp>
        <p:nvSpPr>
          <p:cNvPr id="5" name="Text 1"/>
          <p:cNvSpPr/>
          <p:nvPr/>
        </p:nvSpPr>
        <p:spPr>
          <a:xfrm>
            <a:off x="6291739" y="3427452"/>
            <a:ext cx="2876550" cy="359569"/>
          </a:xfrm>
          <a:prstGeom prst="rect">
            <a:avLst/>
          </a:prstGeom>
          <a:noFill/>
          <a:ln/>
        </p:spPr>
        <p:txBody>
          <a:bodyPr wrap="none" lIns="0" tIns="0" rIns="0" bIns="0" rtlCol="0" anchor="t"/>
          <a:lstStyle/>
          <a:p>
            <a:pPr marL="0" indent="0" algn="l">
              <a:lnSpc>
                <a:spcPts val="2800"/>
              </a:lnSpc>
              <a:buNone/>
            </a:pPr>
            <a:r>
              <a:rPr lang="en-US" sz="2250">
                <a:solidFill>
                  <a:srgbClr val="E2E6E9"/>
                </a:solidFill>
                <a:latin typeface="Merriweather" pitchFamily="34" charset="0"/>
                <a:ea typeface="Merriweather" pitchFamily="34" charset="-122"/>
                <a:cs typeface="Merriweather" pitchFamily="34" charset="-120"/>
              </a:rPr>
              <a:t>Document</a:t>
            </a:r>
            <a:endParaRPr lang="en-US" sz="2250"/>
          </a:p>
        </p:txBody>
      </p:sp>
      <p:sp>
        <p:nvSpPr>
          <p:cNvPr id="6" name="Text 2"/>
          <p:cNvSpPr/>
          <p:nvPr/>
        </p:nvSpPr>
        <p:spPr>
          <a:xfrm>
            <a:off x="6291739" y="3925014"/>
            <a:ext cx="3594021" cy="736283"/>
          </a:xfrm>
          <a:prstGeom prst="rect">
            <a:avLst/>
          </a:prstGeom>
          <a:noFill/>
          <a:ln/>
        </p:spPr>
        <p:txBody>
          <a:bodyPr wrap="square" lIns="0" tIns="0" rIns="0" bIns="0" rtlCol="0" anchor="t"/>
          <a:lstStyle/>
          <a:p>
            <a:pPr marL="0" indent="0" algn="l">
              <a:lnSpc>
                <a:spcPts val="2850"/>
              </a:lnSpc>
              <a:buNone/>
            </a:pPr>
            <a:r>
              <a:rPr lang="en-US" sz="1800">
                <a:solidFill>
                  <a:srgbClr val="E2E6E9"/>
                </a:solidFill>
                <a:latin typeface="Merriweather" pitchFamily="34" charset="0"/>
                <a:ea typeface="Merriweather" pitchFamily="34" charset="-122"/>
                <a:cs typeface="Merriweather" pitchFamily="34" charset="-120"/>
              </a:rPr>
              <a:t>MongoDB, Couchbase, Amazon DocumentDB.</a:t>
            </a:r>
            <a:endParaRPr lang="en-US" sz="1800"/>
          </a:p>
        </p:txBody>
      </p:sp>
      <p:pic>
        <p:nvPicPr>
          <p:cNvPr id="7" name="Image 2" descr="preencoded.png"/>
          <p:cNvPicPr>
            <a:picLocks noChangeAspect="1"/>
          </p:cNvPicPr>
          <p:nvPr/>
        </p:nvPicPr>
        <p:blipFill>
          <a:blip r:embed="rId5"/>
          <a:stretch>
            <a:fillRect/>
          </a:stretch>
        </p:blipFill>
        <p:spPr>
          <a:xfrm>
            <a:off x="10230922" y="2622113"/>
            <a:ext cx="575310" cy="575310"/>
          </a:xfrm>
          <a:prstGeom prst="rect">
            <a:avLst/>
          </a:prstGeom>
        </p:spPr>
      </p:pic>
      <p:sp>
        <p:nvSpPr>
          <p:cNvPr id="8" name="Text 3"/>
          <p:cNvSpPr/>
          <p:nvPr/>
        </p:nvSpPr>
        <p:spPr>
          <a:xfrm>
            <a:off x="10230922" y="3427452"/>
            <a:ext cx="2876550" cy="359569"/>
          </a:xfrm>
          <a:prstGeom prst="rect">
            <a:avLst/>
          </a:prstGeom>
          <a:noFill/>
          <a:ln/>
        </p:spPr>
        <p:txBody>
          <a:bodyPr wrap="none" lIns="0" tIns="0" rIns="0" bIns="0" rtlCol="0" anchor="t"/>
          <a:lstStyle/>
          <a:p>
            <a:pPr marL="0" indent="0" algn="l">
              <a:lnSpc>
                <a:spcPts val="2800"/>
              </a:lnSpc>
              <a:buNone/>
            </a:pPr>
            <a:r>
              <a:rPr lang="en-US" sz="2250">
                <a:solidFill>
                  <a:srgbClr val="E2E6E9"/>
                </a:solidFill>
                <a:latin typeface="Merriweather" pitchFamily="34" charset="0"/>
                <a:ea typeface="Merriweather" pitchFamily="34" charset="-122"/>
                <a:cs typeface="Merriweather" pitchFamily="34" charset="-120"/>
              </a:rPr>
              <a:t>Clé-valeur</a:t>
            </a:r>
            <a:endParaRPr lang="en-US" sz="2250"/>
          </a:p>
        </p:txBody>
      </p:sp>
      <p:sp>
        <p:nvSpPr>
          <p:cNvPr id="9" name="Text 4"/>
          <p:cNvSpPr/>
          <p:nvPr/>
        </p:nvSpPr>
        <p:spPr>
          <a:xfrm>
            <a:off x="10230922" y="3925014"/>
            <a:ext cx="3594140" cy="736283"/>
          </a:xfrm>
          <a:prstGeom prst="rect">
            <a:avLst/>
          </a:prstGeom>
          <a:noFill/>
          <a:ln/>
        </p:spPr>
        <p:txBody>
          <a:bodyPr wrap="square" lIns="0" tIns="0" rIns="0" bIns="0" rtlCol="0" anchor="t"/>
          <a:lstStyle/>
          <a:p>
            <a:pPr marL="0" indent="0" algn="l">
              <a:lnSpc>
                <a:spcPts val="2850"/>
              </a:lnSpc>
              <a:buNone/>
            </a:pPr>
            <a:r>
              <a:rPr lang="en-US" sz="1800">
                <a:solidFill>
                  <a:srgbClr val="E2E6E9"/>
                </a:solidFill>
                <a:latin typeface="Merriweather" pitchFamily="34" charset="0"/>
                <a:ea typeface="Merriweather" pitchFamily="34" charset="-122"/>
                <a:cs typeface="Merriweather" pitchFamily="34" charset="-120"/>
              </a:rPr>
              <a:t>Redis, Memcached, Amazon DynamoDB.</a:t>
            </a:r>
            <a:endParaRPr lang="en-US" sz="1800"/>
          </a:p>
        </p:txBody>
      </p:sp>
      <p:pic>
        <p:nvPicPr>
          <p:cNvPr id="10" name="Image 3" descr="preencoded.png"/>
          <p:cNvPicPr>
            <a:picLocks noChangeAspect="1"/>
          </p:cNvPicPr>
          <p:nvPr/>
        </p:nvPicPr>
        <p:blipFill>
          <a:blip r:embed="rId6"/>
          <a:stretch>
            <a:fillRect/>
          </a:stretch>
        </p:blipFill>
        <p:spPr>
          <a:xfrm>
            <a:off x="6291739" y="5351621"/>
            <a:ext cx="575310" cy="575310"/>
          </a:xfrm>
          <a:prstGeom prst="rect">
            <a:avLst/>
          </a:prstGeom>
        </p:spPr>
      </p:pic>
      <p:sp>
        <p:nvSpPr>
          <p:cNvPr id="11" name="Text 5"/>
          <p:cNvSpPr/>
          <p:nvPr/>
        </p:nvSpPr>
        <p:spPr>
          <a:xfrm>
            <a:off x="6291739" y="6156960"/>
            <a:ext cx="2876550" cy="359569"/>
          </a:xfrm>
          <a:prstGeom prst="rect">
            <a:avLst/>
          </a:prstGeom>
          <a:noFill/>
          <a:ln/>
        </p:spPr>
        <p:txBody>
          <a:bodyPr wrap="none" lIns="0" tIns="0" rIns="0" bIns="0" rtlCol="0" anchor="t"/>
          <a:lstStyle/>
          <a:p>
            <a:pPr marL="0" indent="0" algn="l">
              <a:lnSpc>
                <a:spcPts val="2800"/>
              </a:lnSpc>
              <a:buNone/>
            </a:pPr>
            <a:r>
              <a:rPr lang="en-US" sz="2250">
                <a:solidFill>
                  <a:srgbClr val="E2E6E9"/>
                </a:solidFill>
                <a:latin typeface="Merriweather" pitchFamily="34" charset="0"/>
                <a:ea typeface="Merriweather" pitchFamily="34" charset="-122"/>
                <a:cs typeface="Merriweather" pitchFamily="34" charset="-120"/>
              </a:rPr>
              <a:t>Graphique</a:t>
            </a:r>
            <a:endParaRPr lang="en-US" sz="2250"/>
          </a:p>
        </p:txBody>
      </p:sp>
      <p:sp>
        <p:nvSpPr>
          <p:cNvPr id="12" name="Text 6"/>
          <p:cNvSpPr/>
          <p:nvPr/>
        </p:nvSpPr>
        <p:spPr>
          <a:xfrm>
            <a:off x="6291739" y="6654522"/>
            <a:ext cx="3594021" cy="736283"/>
          </a:xfrm>
          <a:prstGeom prst="rect">
            <a:avLst/>
          </a:prstGeom>
          <a:noFill/>
          <a:ln/>
        </p:spPr>
        <p:txBody>
          <a:bodyPr wrap="square" lIns="0" tIns="0" rIns="0" bIns="0" rtlCol="0" anchor="t"/>
          <a:lstStyle/>
          <a:p>
            <a:pPr marL="0" indent="0" algn="l">
              <a:lnSpc>
                <a:spcPts val="2850"/>
              </a:lnSpc>
              <a:buNone/>
            </a:pPr>
            <a:r>
              <a:rPr lang="en-US" sz="1800">
                <a:solidFill>
                  <a:srgbClr val="E2E6E9"/>
                </a:solidFill>
                <a:latin typeface="Merriweather" pitchFamily="34" charset="0"/>
                <a:ea typeface="Merriweather" pitchFamily="34" charset="-122"/>
                <a:cs typeface="Merriweather" pitchFamily="34" charset="-120"/>
              </a:rPr>
              <a:t>Neo4j, JanusGraph, Amazon Neptune.</a:t>
            </a:r>
            <a:endParaRPr lang="en-US" sz="1800"/>
          </a:p>
        </p:txBody>
      </p:sp>
      <p:pic>
        <p:nvPicPr>
          <p:cNvPr id="13" name="Image 4" descr="preencoded.png"/>
          <p:cNvPicPr>
            <a:picLocks noChangeAspect="1"/>
          </p:cNvPicPr>
          <p:nvPr/>
        </p:nvPicPr>
        <p:blipFill>
          <a:blip r:embed="rId7"/>
          <a:stretch>
            <a:fillRect/>
          </a:stretch>
        </p:blipFill>
        <p:spPr>
          <a:xfrm>
            <a:off x="10230922" y="5351621"/>
            <a:ext cx="575310" cy="575310"/>
          </a:xfrm>
          <a:prstGeom prst="rect">
            <a:avLst/>
          </a:prstGeom>
        </p:spPr>
      </p:pic>
      <p:sp>
        <p:nvSpPr>
          <p:cNvPr id="14" name="Text 7"/>
          <p:cNvSpPr/>
          <p:nvPr/>
        </p:nvSpPr>
        <p:spPr>
          <a:xfrm>
            <a:off x="10230922" y="6156960"/>
            <a:ext cx="2876550" cy="359569"/>
          </a:xfrm>
          <a:prstGeom prst="rect">
            <a:avLst/>
          </a:prstGeom>
          <a:noFill/>
          <a:ln/>
        </p:spPr>
        <p:txBody>
          <a:bodyPr wrap="none" lIns="0" tIns="0" rIns="0" bIns="0" rtlCol="0" anchor="t"/>
          <a:lstStyle/>
          <a:p>
            <a:pPr marL="0" indent="0" algn="l">
              <a:lnSpc>
                <a:spcPts val="2800"/>
              </a:lnSpc>
              <a:buNone/>
            </a:pPr>
            <a:r>
              <a:rPr lang="en-US" sz="2250">
                <a:solidFill>
                  <a:srgbClr val="E2E6E9"/>
                </a:solidFill>
                <a:latin typeface="Merriweather" pitchFamily="34" charset="0"/>
                <a:ea typeface="Merriweather" pitchFamily="34" charset="-122"/>
                <a:cs typeface="Merriweather" pitchFamily="34" charset="-120"/>
              </a:rPr>
              <a:t>Colonne</a:t>
            </a:r>
            <a:endParaRPr lang="en-US" sz="2250"/>
          </a:p>
        </p:txBody>
      </p:sp>
      <p:sp>
        <p:nvSpPr>
          <p:cNvPr id="15" name="Text 8"/>
          <p:cNvSpPr/>
          <p:nvPr/>
        </p:nvSpPr>
        <p:spPr>
          <a:xfrm>
            <a:off x="10230922" y="6654522"/>
            <a:ext cx="3594140" cy="736283"/>
          </a:xfrm>
          <a:prstGeom prst="rect">
            <a:avLst/>
          </a:prstGeom>
          <a:noFill/>
          <a:ln/>
        </p:spPr>
        <p:txBody>
          <a:bodyPr wrap="square" lIns="0" tIns="0" rIns="0" bIns="0" rtlCol="0" anchor="t"/>
          <a:lstStyle/>
          <a:p>
            <a:pPr marL="0" indent="0" algn="l">
              <a:lnSpc>
                <a:spcPts val="2850"/>
              </a:lnSpc>
              <a:buNone/>
            </a:pPr>
            <a:r>
              <a:rPr lang="en-US" sz="1800">
                <a:solidFill>
                  <a:srgbClr val="E2E6E9"/>
                </a:solidFill>
                <a:latin typeface="Merriweather" pitchFamily="34" charset="0"/>
                <a:ea typeface="Merriweather" pitchFamily="34" charset="-122"/>
                <a:cs typeface="Merriweather" pitchFamily="34" charset="-120"/>
              </a:rPr>
              <a:t>Cassandra, HBase, Amazon Keyspaces.</a:t>
            </a:r>
            <a:endParaRPr lang="en-US" sz="1800"/>
          </a:p>
        </p:txBody>
      </p:sp>
      <p:pic>
        <p:nvPicPr>
          <p:cNvPr id="17" name="Image 16">
            <a:extLst>
              <a:ext uri="{FF2B5EF4-FFF2-40B4-BE49-F238E27FC236}">
                <a16:creationId xmlns:a16="http://schemas.microsoft.com/office/drawing/2014/main" id="{19340FF8-F07E-4F0D-24B0-08548CA279FB}"/>
              </a:ext>
            </a:extLst>
          </p:cNvPr>
          <p:cNvPicPr>
            <a:picLocks noChangeAspect="1"/>
          </p:cNvPicPr>
          <p:nvPr/>
        </p:nvPicPr>
        <p:blipFill>
          <a:blip r:embed="rId8"/>
          <a:stretch>
            <a:fillRect/>
          </a:stretch>
        </p:blipFill>
        <p:spPr>
          <a:xfrm>
            <a:off x="12328859" y="7686927"/>
            <a:ext cx="2305049" cy="531895"/>
          </a:xfrm>
          <a:prstGeom prst="rect">
            <a:avLst/>
          </a:prstGeom>
        </p:spPr>
      </p:pic>
      <p:sp>
        <p:nvSpPr>
          <p:cNvPr id="16" name="ZoneTexte 15">
            <a:extLst>
              <a:ext uri="{FF2B5EF4-FFF2-40B4-BE49-F238E27FC236}">
                <a16:creationId xmlns:a16="http://schemas.microsoft.com/office/drawing/2014/main" id="{40A2CF1B-7BBE-03C3-D9BF-64EC60434C8B}"/>
              </a:ext>
            </a:extLst>
          </p:cNvPr>
          <p:cNvSpPr txBox="1"/>
          <p:nvPr/>
        </p:nvSpPr>
        <p:spPr>
          <a:xfrm>
            <a:off x="13854433" y="7425317"/>
            <a:ext cx="449178" cy="523220"/>
          </a:xfrm>
          <a:prstGeom prst="rect">
            <a:avLst/>
          </a:prstGeom>
          <a:noFill/>
        </p:spPr>
        <p:txBody>
          <a:bodyPr wrap="square" lIns="91440" tIns="45720" rIns="91440" bIns="45720" rtlCol="0" anchor="t">
            <a:spAutoFit/>
          </a:bodyPr>
          <a:lstStyle/>
          <a:p>
            <a:r>
              <a:rPr lang="fr-FR" sz="2800" b="1">
                <a:solidFill>
                  <a:schemeClr val="bg1"/>
                </a:solidFill>
                <a:effectLst>
                  <a:outerShdw blurRad="38100" dist="38100" dir="2700000" algn="tl">
                    <a:srgbClr val="000000">
                      <a:alpha val="43137"/>
                    </a:srgbClr>
                  </a:outerShdw>
                </a:effectLst>
                <a:ea typeface="Calibri"/>
                <a:cs typeface="Calibri"/>
              </a:rPr>
              <a:t>5</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380173"/>
            <a:ext cx="7416403" cy="2313861"/>
          </a:xfrm>
          <a:prstGeom prst="rect">
            <a:avLst/>
          </a:prstGeom>
          <a:noFill/>
          <a:ln/>
        </p:spPr>
        <p:txBody>
          <a:bodyPr wrap="square" lIns="0" tIns="0" rIns="0" bIns="0" rtlCol="0" anchor="t"/>
          <a:lstStyle/>
          <a:p>
            <a:pPr marL="0" indent="0">
              <a:lnSpc>
                <a:spcPts val="6050"/>
              </a:lnSpc>
              <a:buNone/>
            </a:pPr>
            <a:r>
              <a:rPr lang="en-US" sz="4850" dirty="0" err="1">
                <a:solidFill>
                  <a:srgbClr val="F5F0F0"/>
                </a:solidFill>
                <a:latin typeface="Merriweather" pitchFamily="34" charset="0"/>
                <a:ea typeface="Merriweather" pitchFamily="34" charset="-122"/>
                <a:cs typeface="Merriweather" pitchFamily="34" charset="-120"/>
              </a:rPr>
              <a:t>Avantages</a:t>
            </a:r>
            <a:r>
              <a:rPr lang="en-US" sz="4850" dirty="0">
                <a:solidFill>
                  <a:srgbClr val="F5F0F0"/>
                </a:solidFill>
                <a:latin typeface="Merriweather" pitchFamily="34" charset="0"/>
                <a:ea typeface="Merriweather" pitchFamily="34" charset="-122"/>
                <a:cs typeface="Merriweather" pitchFamily="34" charset="-120"/>
              </a:rPr>
              <a:t> et </a:t>
            </a:r>
            <a:r>
              <a:rPr lang="en-US" sz="4850" dirty="0" err="1">
                <a:solidFill>
                  <a:srgbClr val="F5F0F0"/>
                </a:solidFill>
                <a:latin typeface="Merriweather" pitchFamily="34" charset="0"/>
                <a:ea typeface="Merriweather" pitchFamily="34" charset="-122"/>
                <a:cs typeface="Merriweather" pitchFamily="34" charset="-120"/>
              </a:rPr>
              <a:t>inconvénients</a:t>
            </a:r>
            <a:r>
              <a:rPr lang="en-US" sz="4850" dirty="0">
                <a:solidFill>
                  <a:srgbClr val="F5F0F0"/>
                </a:solidFill>
                <a:latin typeface="Merriweather" pitchFamily="34" charset="0"/>
                <a:ea typeface="Merriweather" pitchFamily="34" charset="-122"/>
                <a:cs typeface="Merriweather" pitchFamily="34" charset="-120"/>
              </a:rPr>
              <a:t> des bases de données SQL</a:t>
            </a:r>
            <a:endParaRPr lang="en-US" sz="4850" dirty="0"/>
          </a:p>
        </p:txBody>
      </p:sp>
      <p:sp>
        <p:nvSpPr>
          <p:cNvPr id="4" name="Shape 1"/>
          <p:cNvSpPr/>
          <p:nvPr/>
        </p:nvSpPr>
        <p:spPr>
          <a:xfrm>
            <a:off x="863798" y="4341852"/>
            <a:ext cx="555308" cy="555308"/>
          </a:xfrm>
          <a:prstGeom prst="roundRect">
            <a:avLst>
              <a:gd name="adj" fmla="val 18669"/>
            </a:avLst>
          </a:prstGeom>
          <a:solidFill>
            <a:srgbClr val="003180"/>
          </a:solidFill>
          <a:ln w="15240">
            <a:solidFill>
              <a:srgbClr val="194A99"/>
            </a:solidFill>
            <a:prstDash val="solid"/>
          </a:ln>
        </p:spPr>
        <p:txBody>
          <a:bodyPr/>
          <a:lstStyle/>
          <a:p>
            <a:endParaRPr lang="fr-FR"/>
          </a:p>
        </p:txBody>
      </p:sp>
      <p:sp>
        <p:nvSpPr>
          <p:cNvPr id="5" name="Text 2"/>
          <p:cNvSpPr/>
          <p:nvPr/>
        </p:nvSpPr>
        <p:spPr>
          <a:xfrm>
            <a:off x="1060013" y="4434364"/>
            <a:ext cx="162878" cy="370284"/>
          </a:xfrm>
          <a:prstGeom prst="rect">
            <a:avLst/>
          </a:prstGeom>
          <a:noFill/>
          <a:ln/>
        </p:spPr>
        <p:txBody>
          <a:bodyPr wrap="none" lIns="0" tIns="0" rIns="0" bIns="0" rtlCol="0" anchor="t"/>
          <a:lstStyle/>
          <a:p>
            <a:pPr marL="0" indent="0" algn="ctr">
              <a:lnSpc>
                <a:spcPts val="2900"/>
              </a:lnSpc>
              <a:buNone/>
            </a:pPr>
            <a:r>
              <a:rPr lang="en-US" sz="2900" dirty="0">
                <a:solidFill>
                  <a:srgbClr val="E2E6E9"/>
                </a:solidFill>
                <a:latin typeface="Merriweather" pitchFamily="34" charset="0"/>
                <a:ea typeface="Merriweather" pitchFamily="34" charset="-122"/>
                <a:cs typeface="Merriweather" pitchFamily="34" charset="-120"/>
              </a:rPr>
              <a:t>1</a:t>
            </a:r>
            <a:endParaRPr lang="en-US" sz="2900" dirty="0"/>
          </a:p>
        </p:txBody>
      </p:sp>
      <p:sp>
        <p:nvSpPr>
          <p:cNvPr id="6" name="Text 3"/>
          <p:cNvSpPr/>
          <p:nvPr/>
        </p:nvSpPr>
        <p:spPr>
          <a:xfrm>
            <a:off x="1665923" y="4341852"/>
            <a:ext cx="2782729" cy="385524"/>
          </a:xfrm>
          <a:prstGeom prst="rect">
            <a:avLst/>
          </a:prstGeom>
          <a:noFill/>
          <a:ln/>
        </p:spPr>
        <p:txBody>
          <a:bodyPr wrap="none" lIns="0" tIns="0" rIns="0" bIns="0" rtlCol="0" anchor="t"/>
          <a:lstStyle/>
          <a:p>
            <a:pPr marL="0" indent="0">
              <a:lnSpc>
                <a:spcPts val="3000"/>
              </a:lnSpc>
              <a:buNone/>
            </a:pPr>
            <a:r>
              <a:rPr lang="en-US" sz="2400">
                <a:solidFill>
                  <a:srgbClr val="E2E6E9"/>
                </a:solidFill>
                <a:latin typeface="Merriweather" pitchFamily="34" charset="0"/>
                <a:ea typeface="Merriweather" pitchFamily="34" charset="-122"/>
                <a:cs typeface="Merriweather" pitchFamily="34" charset="-120"/>
              </a:rPr>
              <a:t>Avantages</a:t>
            </a:r>
            <a:endParaRPr lang="en-US" sz="2400"/>
          </a:p>
        </p:txBody>
      </p:sp>
      <p:sp>
        <p:nvSpPr>
          <p:cNvPr id="7" name="Text 4"/>
          <p:cNvSpPr/>
          <p:nvPr/>
        </p:nvSpPr>
        <p:spPr>
          <a:xfrm>
            <a:off x="1665923" y="4875371"/>
            <a:ext cx="2782729" cy="1579245"/>
          </a:xfrm>
          <a:prstGeom prst="rect">
            <a:avLst/>
          </a:prstGeom>
          <a:noFill/>
          <a:ln/>
        </p:spPr>
        <p:txBody>
          <a:bodyPr wrap="square" lIns="0" tIns="0" rIns="0" bIns="0" rtlCol="0" anchor="t"/>
          <a:lstStyle/>
          <a:p>
            <a:pPr marL="0" indent="0">
              <a:lnSpc>
                <a:spcPts val="3100"/>
              </a:lnSpc>
              <a:buNone/>
            </a:pPr>
            <a:r>
              <a:rPr lang="en-US" sz="1900">
                <a:solidFill>
                  <a:srgbClr val="E2E6E9"/>
                </a:solidFill>
                <a:latin typeface="Merriweather" pitchFamily="34" charset="0"/>
                <a:ea typeface="Merriweather" pitchFamily="34" charset="-122"/>
                <a:cs typeface="Merriweather" pitchFamily="34" charset="-120"/>
              </a:rPr>
              <a:t>Gestion de données structurées, cohérence des données, intégrité référentielle.</a:t>
            </a:r>
            <a:endParaRPr lang="en-US" sz="1900"/>
          </a:p>
        </p:txBody>
      </p:sp>
      <p:sp>
        <p:nvSpPr>
          <p:cNvPr id="8" name="Shape 5"/>
          <p:cNvSpPr/>
          <p:nvPr/>
        </p:nvSpPr>
        <p:spPr>
          <a:xfrm>
            <a:off x="4695468" y="4341852"/>
            <a:ext cx="555308" cy="555308"/>
          </a:xfrm>
          <a:prstGeom prst="roundRect">
            <a:avLst>
              <a:gd name="adj" fmla="val 18669"/>
            </a:avLst>
          </a:prstGeom>
          <a:solidFill>
            <a:srgbClr val="003180"/>
          </a:solidFill>
          <a:ln w="15240">
            <a:solidFill>
              <a:srgbClr val="194A99"/>
            </a:solidFill>
            <a:prstDash val="solid"/>
          </a:ln>
        </p:spPr>
        <p:txBody>
          <a:bodyPr/>
          <a:lstStyle/>
          <a:p>
            <a:endParaRPr lang="fr-FR"/>
          </a:p>
        </p:txBody>
      </p:sp>
      <p:sp>
        <p:nvSpPr>
          <p:cNvPr id="9" name="Text 6"/>
          <p:cNvSpPr/>
          <p:nvPr/>
        </p:nvSpPr>
        <p:spPr>
          <a:xfrm>
            <a:off x="4862393" y="4434364"/>
            <a:ext cx="221456" cy="370284"/>
          </a:xfrm>
          <a:prstGeom prst="rect">
            <a:avLst/>
          </a:prstGeom>
          <a:noFill/>
          <a:ln/>
        </p:spPr>
        <p:txBody>
          <a:bodyPr wrap="none" lIns="0" tIns="0" rIns="0" bIns="0" rtlCol="0" anchor="t"/>
          <a:lstStyle/>
          <a:p>
            <a:pPr marL="0" indent="0" algn="ctr">
              <a:lnSpc>
                <a:spcPts val="2900"/>
              </a:lnSpc>
              <a:buNone/>
            </a:pPr>
            <a:r>
              <a:rPr lang="en-US" sz="2900">
                <a:solidFill>
                  <a:srgbClr val="E2E6E9"/>
                </a:solidFill>
                <a:latin typeface="Merriweather" pitchFamily="34" charset="0"/>
                <a:ea typeface="Merriweather" pitchFamily="34" charset="-122"/>
                <a:cs typeface="Merriweather" pitchFamily="34" charset="-120"/>
              </a:rPr>
              <a:t>2</a:t>
            </a:r>
            <a:endParaRPr lang="en-US" sz="2900"/>
          </a:p>
        </p:txBody>
      </p:sp>
      <p:sp>
        <p:nvSpPr>
          <p:cNvPr id="10" name="Text 7"/>
          <p:cNvSpPr/>
          <p:nvPr/>
        </p:nvSpPr>
        <p:spPr>
          <a:xfrm>
            <a:off x="5497592" y="4341852"/>
            <a:ext cx="2782729" cy="385524"/>
          </a:xfrm>
          <a:prstGeom prst="rect">
            <a:avLst/>
          </a:prstGeom>
          <a:noFill/>
          <a:ln/>
        </p:spPr>
        <p:txBody>
          <a:bodyPr wrap="none" lIns="0" tIns="0" rIns="0" bIns="0" rtlCol="0" anchor="t"/>
          <a:lstStyle/>
          <a:p>
            <a:pPr marL="0" indent="0">
              <a:lnSpc>
                <a:spcPts val="3000"/>
              </a:lnSpc>
              <a:buNone/>
            </a:pPr>
            <a:r>
              <a:rPr lang="en-US" sz="2400">
                <a:solidFill>
                  <a:srgbClr val="E2E6E9"/>
                </a:solidFill>
                <a:latin typeface="Merriweather" pitchFamily="34" charset="0"/>
                <a:ea typeface="Merriweather" pitchFamily="34" charset="-122"/>
                <a:cs typeface="Merriweather" pitchFamily="34" charset="-120"/>
              </a:rPr>
              <a:t>Inconvénients</a:t>
            </a:r>
            <a:endParaRPr lang="en-US" sz="2400"/>
          </a:p>
        </p:txBody>
      </p:sp>
      <p:sp>
        <p:nvSpPr>
          <p:cNvPr id="11" name="Text 8"/>
          <p:cNvSpPr/>
          <p:nvPr/>
        </p:nvSpPr>
        <p:spPr>
          <a:xfrm>
            <a:off x="5497592" y="4875371"/>
            <a:ext cx="2782729" cy="1974056"/>
          </a:xfrm>
          <a:prstGeom prst="rect">
            <a:avLst/>
          </a:prstGeom>
          <a:noFill/>
          <a:ln/>
        </p:spPr>
        <p:txBody>
          <a:bodyPr wrap="square" lIns="0" tIns="0" rIns="0" bIns="0" rtlCol="0" anchor="t"/>
          <a:lstStyle/>
          <a:p>
            <a:pPr marL="0" indent="0">
              <a:lnSpc>
                <a:spcPts val="3100"/>
              </a:lnSpc>
              <a:buNone/>
            </a:pPr>
            <a:r>
              <a:rPr lang="en-US" sz="1900">
                <a:solidFill>
                  <a:srgbClr val="E2E6E9"/>
                </a:solidFill>
                <a:latin typeface="Merriweather" pitchFamily="34" charset="0"/>
                <a:ea typeface="Merriweather" pitchFamily="34" charset="-122"/>
                <a:cs typeface="Merriweather" pitchFamily="34" charset="-120"/>
              </a:rPr>
              <a:t>Scalabilité limitée, complexité de la mise à jour, performances réduites pour les écritures intensives.</a:t>
            </a:r>
            <a:endParaRPr lang="en-US" sz="1900"/>
          </a:p>
        </p:txBody>
      </p:sp>
      <p:sp>
        <p:nvSpPr>
          <p:cNvPr id="12" name="ZoneTexte 11">
            <a:extLst>
              <a:ext uri="{FF2B5EF4-FFF2-40B4-BE49-F238E27FC236}">
                <a16:creationId xmlns:a16="http://schemas.microsoft.com/office/drawing/2014/main" id="{56D289CA-4A6F-6891-B37E-0C76CC49CE3C}"/>
              </a:ext>
            </a:extLst>
          </p:cNvPr>
          <p:cNvSpPr txBox="1"/>
          <p:nvPr/>
        </p:nvSpPr>
        <p:spPr>
          <a:xfrm>
            <a:off x="13854433" y="7425317"/>
            <a:ext cx="449178" cy="523220"/>
          </a:xfrm>
          <a:prstGeom prst="rect">
            <a:avLst/>
          </a:prstGeom>
          <a:noFill/>
        </p:spPr>
        <p:txBody>
          <a:bodyPr wrap="square" lIns="91440" tIns="45720" rIns="91440" bIns="45720" rtlCol="0" anchor="t">
            <a:spAutoFit/>
          </a:bodyPr>
          <a:lstStyle/>
          <a:p>
            <a:r>
              <a:rPr lang="fr-FR" sz="2800" b="1">
                <a:solidFill>
                  <a:schemeClr val="bg1"/>
                </a:solidFill>
                <a:effectLst>
                  <a:outerShdw blurRad="38100" dist="38100" dir="2700000" algn="tl">
                    <a:srgbClr val="000000">
                      <a:alpha val="43137"/>
                    </a:srgbClr>
                  </a:outerShdw>
                </a:effectLst>
                <a:ea typeface="Calibri"/>
                <a:cs typeface="Calibri"/>
              </a:rPr>
              <a:t>6</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63798" y="1380173"/>
            <a:ext cx="7416403" cy="2313861"/>
          </a:xfrm>
          <a:prstGeom prst="rect">
            <a:avLst/>
          </a:prstGeom>
          <a:noFill/>
          <a:ln/>
        </p:spPr>
        <p:txBody>
          <a:bodyPr wrap="square" lIns="0" tIns="0" rIns="0" bIns="0" rtlCol="0" anchor="t"/>
          <a:lstStyle/>
          <a:p>
            <a:pPr marL="0" indent="0">
              <a:lnSpc>
                <a:spcPts val="6050"/>
              </a:lnSpc>
              <a:buNone/>
            </a:pPr>
            <a:r>
              <a:rPr lang="en-US" sz="4850" dirty="0" err="1">
                <a:solidFill>
                  <a:srgbClr val="F5F0F0"/>
                </a:solidFill>
                <a:latin typeface="Merriweather" pitchFamily="34" charset="0"/>
                <a:ea typeface="Merriweather" pitchFamily="34" charset="-122"/>
                <a:cs typeface="Merriweather" pitchFamily="34" charset="-120"/>
              </a:rPr>
              <a:t>Avantages</a:t>
            </a:r>
            <a:r>
              <a:rPr lang="en-US" sz="4850" dirty="0">
                <a:solidFill>
                  <a:srgbClr val="F5F0F0"/>
                </a:solidFill>
                <a:latin typeface="Merriweather" pitchFamily="34" charset="0"/>
                <a:ea typeface="Merriweather" pitchFamily="34" charset="-122"/>
                <a:cs typeface="Merriweather" pitchFamily="34" charset="-120"/>
              </a:rPr>
              <a:t> et </a:t>
            </a:r>
            <a:r>
              <a:rPr lang="en-US" sz="4850" dirty="0" err="1">
                <a:solidFill>
                  <a:srgbClr val="F5F0F0"/>
                </a:solidFill>
                <a:latin typeface="Merriweather" pitchFamily="34" charset="0"/>
                <a:ea typeface="Merriweather" pitchFamily="34" charset="-122"/>
                <a:cs typeface="Merriweather" pitchFamily="34" charset="-120"/>
              </a:rPr>
              <a:t>inconvénients</a:t>
            </a:r>
            <a:r>
              <a:rPr lang="en-US" sz="4850" dirty="0">
                <a:solidFill>
                  <a:srgbClr val="F5F0F0"/>
                </a:solidFill>
                <a:latin typeface="Merriweather" pitchFamily="34" charset="0"/>
                <a:ea typeface="Merriweather" pitchFamily="34" charset="-122"/>
                <a:cs typeface="Merriweather" pitchFamily="34" charset="-120"/>
              </a:rPr>
              <a:t> des bases de données NoSQL</a:t>
            </a:r>
            <a:endParaRPr lang="en-US" sz="4850" dirty="0"/>
          </a:p>
        </p:txBody>
      </p:sp>
      <p:sp>
        <p:nvSpPr>
          <p:cNvPr id="4" name="Shape 1"/>
          <p:cNvSpPr/>
          <p:nvPr/>
        </p:nvSpPr>
        <p:spPr>
          <a:xfrm>
            <a:off x="863798" y="4341852"/>
            <a:ext cx="431840" cy="431840"/>
          </a:xfrm>
          <a:prstGeom prst="roundRect">
            <a:avLst>
              <a:gd name="adj" fmla="val 24006"/>
            </a:avLst>
          </a:prstGeom>
          <a:solidFill>
            <a:srgbClr val="003180"/>
          </a:solidFill>
          <a:ln w="15240">
            <a:solidFill>
              <a:srgbClr val="194A99"/>
            </a:solidFill>
            <a:prstDash val="solid"/>
          </a:ln>
        </p:spPr>
        <p:txBody>
          <a:bodyPr/>
          <a:lstStyle/>
          <a:p>
            <a:endParaRPr lang="fr-FR"/>
          </a:p>
        </p:txBody>
      </p:sp>
      <p:sp>
        <p:nvSpPr>
          <p:cNvPr id="5" name="Text 2"/>
          <p:cNvSpPr/>
          <p:nvPr/>
        </p:nvSpPr>
        <p:spPr>
          <a:xfrm>
            <a:off x="1542455" y="4341852"/>
            <a:ext cx="2906197" cy="385524"/>
          </a:xfrm>
          <a:prstGeom prst="rect">
            <a:avLst/>
          </a:prstGeom>
          <a:noFill/>
          <a:ln/>
        </p:spPr>
        <p:txBody>
          <a:bodyPr wrap="none" lIns="0" tIns="0" rIns="0" bIns="0" rtlCol="0" anchor="t"/>
          <a:lstStyle/>
          <a:p>
            <a:pPr marL="0" indent="0">
              <a:lnSpc>
                <a:spcPts val="3000"/>
              </a:lnSpc>
              <a:buNone/>
            </a:pPr>
            <a:r>
              <a:rPr lang="en-US" sz="2400">
                <a:solidFill>
                  <a:srgbClr val="E2E6E9"/>
                </a:solidFill>
                <a:latin typeface="Merriweather" pitchFamily="34" charset="0"/>
                <a:ea typeface="Merriweather" pitchFamily="34" charset="-122"/>
                <a:cs typeface="Merriweather" pitchFamily="34" charset="-120"/>
              </a:rPr>
              <a:t>Avantages</a:t>
            </a:r>
            <a:endParaRPr lang="en-US" sz="2400"/>
          </a:p>
        </p:txBody>
      </p:sp>
      <p:sp>
        <p:nvSpPr>
          <p:cNvPr id="6" name="Text 3"/>
          <p:cNvSpPr/>
          <p:nvPr/>
        </p:nvSpPr>
        <p:spPr>
          <a:xfrm>
            <a:off x="1542455" y="4875371"/>
            <a:ext cx="2906197" cy="1974056"/>
          </a:xfrm>
          <a:prstGeom prst="rect">
            <a:avLst/>
          </a:prstGeom>
          <a:noFill/>
          <a:ln/>
        </p:spPr>
        <p:txBody>
          <a:bodyPr wrap="square" lIns="0" tIns="0" rIns="0" bIns="0" rtlCol="0" anchor="t"/>
          <a:lstStyle/>
          <a:p>
            <a:pPr marL="0" indent="0">
              <a:lnSpc>
                <a:spcPts val="3100"/>
              </a:lnSpc>
              <a:buNone/>
            </a:pPr>
            <a:r>
              <a:rPr lang="en-US" sz="1900">
                <a:solidFill>
                  <a:srgbClr val="E2E6E9"/>
                </a:solidFill>
                <a:latin typeface="Merriweather" pitchFamily="34" charset="0"/>
                <a:ea typeface="Merriweather" pitchFamily="34" charset="-122"/>
                <a:cs typeface="Merriweather" pitchFamily="34" charset="-120"/>
              </a:rPr>
              <a:t>Haute disponibilité, scalabilité horizontale, rapidité des écritures, flexibilité de la modélisation.</a:t>
            </a:r>
            <a:endParaRPr lang="en-US" sz="1900"/>
          </a:p>
        </p:txBody>
      </p:sp>
      <p:sp>
        <p:nvSpPr>
          <p:cNvPr id="7" name="Shape 4"/>
          <p:cNvSpPr/>
          <p:nvPr/>
        </p:nvSpPr>
        <p:spPr>
          <a:xfrm>
            <a:off x="4695468" y="4341852"/>
            <a:ext cx="431840" cy="431840"/>
          </a:xfrm>
          <a:prstGeom prst="roundRect">
            <a:avLst>
              <a:gd name="adj" fmla="val 24006"/>
            </a:avLst>
          </a:prstGeom>
          <a:solidFill>
            <a:srgbClr val="003180"/>
          </a:solidFill>
          <a:ln w="15240">
            <a:solidFill>
              <a:srgbClr val="194A99"/>
            </a:solidFill>
            <a:prstDash val="solid"/>
          </a:ln>
        </p:spPr>
        <p:txBody>
          <a:bodyPr/>
          <a:lstStyle/>
          <a:p>
            <a:endParaRPr lang="fr-FR"/>
          </a:p>
        </p:txBody>
      </p:sp>
      <p:sp>
        <p:nvSpPr>
          <p:cNvPr id="8" name="Text 5"/>
          <p:cNvSpPr/>
          <p:nvPr/>
        </p:nvSpPr>
        <p:spPr>
          <a:xfrm>
            <a:off x="5374124" y="4341852"/>
            <a:ext cx="2906197" cy="385524"/>
          </a:xfrm>
          <a:prstGeom prst="rect">
            <a:avLst/>
          </a:prstGeom>
          <a:noFill/>
          <a:ln/>
        </p:spPr>
        <p:txBody>
          <a:bodyPr wrap="none" lIns="0" tIns="0" rIns="0" bIns="0" rtlCol="0" anchor="t"/>
          <a:lstStyle/>
          <a:p>
            <a:pPr marL="0" indent="0">
              <a:lnSpc>
                <a:spcPts val="3000"/>
              </a:lnSpc>
              <a:buNone/>
            </a:pPr>
            <a:r>
              <a:rPr lang="en-US" sz="2400">
                <a:solidFill>
                  <a:srgbClr val="E2E6E9"/>
                </a:solidFill>
                <a:latin typeface="Merriweather" pitchFamily="34" charset="0"/>
                <a:ea typeface="Merriweather" pitchFamily="34" charset="-122"/>
                <a:cs typeface="Merriweather" pitchFamily="34" charset="-120"/>
              </a:rPr>
              <a:t>Inconvénients</a:t>
            </a:r>
            <a:endParaRPr lang="en-US" sz="2400"/>
          </a:p>
        </p:txBody>
      </p:sp>
      <p:sp>
        <p:nvSpPr>
          <p:cNvPr id="9" name="Text 6"/>
          <p:cNvSpPr/>
          <p:nvPr/>
        </p:nvSpPr>
        <p:spPr>
          <a:xfrm>
            <a:off x="5374124" y="4875371"/>
            <a:ext cx="2906197" cy="1974056"/>
          </a:xfrm>
          <a:prstGeom prst="rect">
            <a:avLst/>
          </a:prstGeom>
          <a:noFill/>
          <a:ln/>
        </p:spPr>
        <p:txBody>
          <a:bodyPr wrap="square" lIns="0" tIns="0" rIns="0" bIns="0" rtlCol="0" anchor="t"/>
          <a:lstStyle/>
          <a:p>
            <a:pPr marL="0" indent="0">
              <a:lnSpc>
                <a:spcPts val="3100"/>
              </a:lnSpc>
              <a:buNone/>
            </a:pPr>
            <a:r>
              <a:rPr lang="en-US" sz="1900">
                <a:solidFill>
                  <a:srgbClr val="E2E6E9"/>
                </a:solidFill>
                <a:latin typeface="Merriweather" pitchFamily="34" charset="0"/>
                <a:ea typeface="Merriweather" pitchFamily="34" charset="-122"/>
                <a:cs typeface="Merriweather" pitchFamily="34" charset="-120"/>
              </a:rPr>
              <a:t>Manque de cohérence des données, difficultés de requêtes complexes, problèmes de relations et d'intégrité.</a:t>
            </a:r>
            <a:endParaRPr lang="en-US" sz="1900"/>
          </a:p>
        </p:txBody>
      </p:sp>
      <p:sp>
        <p:nvSpPr>
          <p:cNvPr id="10" name="ZoneTexte 9">
            <a:extLst>
              <a:ext uri="{FF2B5EF4-FFF2-40B4-BE49-F238E27FC236}">
                <a16:creationId xmlns:a16="http://schemas.microsoft.com/office/drawing/2014/main" id="{A172B6AB-66E1-40D2-2001-E5437D421E6C}"/>
              </a:ext>
            </a:extLst>
          </p:cNvPr>
          <p:cNvSpPr txBox="1"/>
          <p:nvPr/>
        </p:nvSpPr>
        <p:spPr>
          <a:xfrm>
            <a:off x="13854433" y="7425317"/>
            <a:ext cx="449178" cy="523220"/>
          </a:xfrm>
          <a:prstGeom prst="rect">
            <a:avLst/>
          </a:prstGeom>
          <a:noFill/>
        </p:spPr>
        <p:txBody>
          <a:bodyPr wrap="square" lIns="91440" tIns="45720" rIns="91440" bIns="45720" rtlCol="0" anchor="t">
            <a:spAutoFit/>
          </a:bodyPr>
          <a:lstStyle/>
          <a:p>
            <a:r>
              <a:rPr lang="fr-FR" sz="2800" b="1">
                <a:solidFill>
                  <a:schemeClr val="bg1"/>
                </a:solidFill>
                <a:effectLst>
                  <a:outerShdw blurRad="38100" dist="38100" dir="2700000" algn="tl">
                    <a:srgbClr val="000000">
                      <a:alpha val="43137"/>
                    </a:srgbClr>
                  </a:outerShdw>
                </a:effectLst>
                <a:ea typeface="Calibri"/>
                <a:cs typeface="Calibri"/>
              </a:rPr>
              <a:t>7</a:t>
            </a:r>
          </a:p>
        </p:txBody>
      </p:sp>
      <p:sp>
        <p:nvSpPr>
          <p:cNvPr id="11" name="Text 2">
            <a:extLst>
              <a:ext uri="{FF2B5EF4-FFF2-40B4-BE49-F238E27FC236}">
                <a16:creationId xmlns:a16="http://schemas.microsoft.com/office/drawing/2014/main" id="{8A02E1D2-6F21-F243-B0D4-53E24C4D6356}"/>
              </a:ext>
            </a:extLst>
          </p:cNvPr>
          <p:cNvSpPr/>
          <p:nvPr/>
        </p:nvSpPr>
        <p:spPr>
          <a:xfrm>
            <a:off x="1060013" y="4434364"/>
            <a:ext cx="162878" cy="370284"/>
          </a:xfrm>
          <a:prstGeom prst="rect">
            <a:avLst/>
          </a:prstGeom>
          <a:noFill/>
          <a:ln/>
        </p:spPr>
        <p:txBody>
          <a:bodyPr wrap="none" lIns="0" tIns="0" rIns="0" bIns="0" rtlCol="0" anchor="t"/>
          <a:lstStyle/>
          <a:p>
            <a:pPr marL="0" indent="0" algn="ctr">
              <a:lnSpc>
                <a:spcPts val="2900"/>
              </a:lnSpc>
              <a:buNone/>
            </a:pPr>
            <a:r>
              <a:rPr lang="en-US" sz="2900" dirty="0">
                <a:solidFill>
                  <a:srgbClr val="E2E6E9"/>
                </a:solidFill>
                <a:latin typeface="Merriweather" pitchFamily="34" charset="0"/>
                <a:ea typeface="Merriweather" pitchFamily="34" charset="-122"/>
                <a:cs typeface="Merriweather" pitchFamily="34" charset="-120"/>
              </a:rPr>
              <a:t>1</a:t>
            </a:r>
            <a:endParaRPr lang="en-US" sz="2900" dirty="0"/>
          </a:p>
        </p:txBody>
      </p:sp>
      <p:sp>
        <p:nvSpPr>
          <p:cNvPr id="12" name="Text 6">
            <a:extLst>
              <a:ext uri="{FF2B5EF4-FFF2-40B4-BE49-F238E27FC236}">
                <a16:creationId xmlns:a16="http://schemas.microsoft.com/office/drawing/2014/main" id="{EE38DDCE-A1DA-86BC-EE8D-043F7C7FCC7C}"/>
              </a:ext>
            </a:extLst>
          </p:cNvPr>
          <p:cNvSpPr/>
          <p:nvPr/>
        </p:nvSpPr>
        <p:spPr>
          <a:xfrm>
            <a:off x="4862393" y="4434364"/>
            <a:ext cx="221456" cy="370284"/>
          </a:xfrm>
          <a:prstGeom prst="rect">
            <a:avLst/>
          </a:prstGeom>
          <a:noFill/>
          <a:ln/>
        </p:spPr>
        <p:txBody>
          <a:bodyPr wrap="none" lIns="0" tIns="0" rIns="0" bIns="0" rtlCol="0" anchor="t"/>
          <a:lstStyle/>
          <a:p>
            <a:pPr marL="0" indent="0" algn="ctr">
              <a:lnSpc>
                <a:spcPts val="2900"/>
              </a:lnSpc>
              <a:buNone/>
            </a:pPr>
            <a:r>
              <a:rPr lang="en-US" sz="2900">
                <a:solidFill>
                  <a:srgbClr val="E2E6E9"/>
                </a:solidFill>
                <a:latin typeface="Merriweather" pitchFamily="34" charset="0"/>
                <a:ea typeface="Merriweather" pitchFamily="34" charset="-122"/>
                <a:cs typeface="Merriweather" pitchFamily="34" charset="-120"/>
              </a:rPr>
              <a:t>2</a:t>
            </a:r>
            <a:endParaRPr lang="en-US" sz="290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700b6c41-8173-4fbb-ae42-9650a7f7d418"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D36BFCDCF952B49B550FF7DE703D7E8" ma:contentTypeVersion="14" ma:contentTypeDescription="Crée un document." ma:contentTypeScope="" ma:versionID="67892e36c664cc5dcc9478dce13cc468">
  <xsd:schema xmlns:xsd="http://www.w3.org/2001/XMLSchema" xmlns:xs="http://www.w3.org/2001/XMLSchema" xmlns:p="http://schemas.microsoft.com/office/2006/metadata/properties" xmlns:ns3="700b6c41-8173-4fbb-ae42-9650a7f7d418" xmlns:ns4="b6dd3bb6-9964-438a-be1e-43cc871671b9" targetNamespace="http://schemas.microsoft.com/office/2006/metadata/properties" ma:root="true" ma:fieldsID="105c362eea61ff92138da09359e4607a" ns3:_="" ns4:_="">
    <xsd:import namespace="700b6c41-8173-4fbb-ae42-9650a7f7d418"/>
    <xsd:import namespace="b6dd3bb6-9964-438a-be1e-43cc871671b9"/>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_activity" minOccurs="0"/>
                <xsd:element ref="ns3:MediaServiceAutoTags" minOccurs="0"/>
                <xsd:element ref="ns3:MediaServiceGenerationTime" minOccurs="0"/>
                <xsd:element ref="ns3:MediaServiceEventHashCode" minOccurs="0"/>
                <xsd:element ref="ns3:MediaServiceObjectDetectorVersions" minOccurs="0"/>
                <xsd:element ref="ns3:MediaServiceSearchProperties" minOccurs="0"/>
                <xsd:element ref="ns3:MediaServiceDateTaken" minOccurs="0"/>
                <xsd:element ref="ns3:MediaServiceSystemTag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00b6c41-8173-4fbb-ae42-9650a7f7d41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_activity" ma:index="13" nillable="true" ma:displayName="_activity" ma:hidden="true" ma:internalName="_activity">
      <xsd:simpleType>
        <xsd:restriction base="dms:Note"/>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bjectDetectorVersions" ma:index="17" nillable="true" ma:displayName="MediaServiceObjectDetectorVersions" ma:hidden="true" ma:indexed="true" ma:internalName="MediaServiceObjectDetectorVersions" ma:readOnly="true">
      <xsd:simpleType>
        <xsd:restriction base="dms:Text"/>
      </xsd:simpleType>
    </xsd:element>
    <xsd:element name="MediaServiceSearchProperties" ma:index="18" nillable="true" ma:displayName="MediaServiceSearchProperties" ma:hidden="true" ma:internalName="MediaServiceSearchProperties" ma:readOnly="true">
      <xsd:simpleType>
        <xsd:restriction base="dms:Note"/>
      </xsd:simpleType>
    </xsd:element>
    <xsd:element name="MediaServiceDateTaken" ma:index="19" nillable="true" ma:displayName="MediaServiceDateTaken" ma:hidden="true" ma:indexed="true" ma:internalName="MediaServiceDateTaken" ma:readOnly="true">
      <xsd:simpleType>
        <xsd:restriction base="dms:Text"/>
      </xsd:simpleType>
    </xsd:element>
    <xsd:element name="MediaServiceSystemTags" ma:index="20" nillable="true" ma:displayName="MediaServiceSystemTags" ma:hidden="true" ma:internalName="MediaServiceSystemTags" ma:readOnly="true">
      <xsd:simpleType>
        <xsd:restriction base="dms:Note"/>
      </xsd:simpleType>
    </xsd:element>
    <xsd:element name="MediaLengthInSeconds" ma:index="21"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b6dd3bb6-9964-438a-be1e-43cc871671b9" elementFormDefault="qualified">
    <xsd:import namespace="http://schemas.microsoft.com/office/2006/documentManagement/types"/>
    <xsd:import namespace="http://schemas.microsoft.com/office/infopath/2007/PartnerControls"/>
    <xsd:element name="SharedWithUsers" ma:index="10" nillable="true" ma:displayName="Partagé avec"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Partagé avec détails" ma:internalName="SharedWithDetails" ma:readOnly="true">
      <xsd:simpleType>
        <xsd:restriction base="dms:Note">
          <xsd:maxLength value="255"/>
        </xsd:restriction>
      </xsd:simpleType>
    </xsd:element>
    <xsd:element name="SharingHintHash" ma:index="12" nillable="true" ma:displayName="Partage du hachage d’indicateur"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ype de contenu"/>
        <xsd:element ref="dc:title" minOccurs="0" maxOccurs="1" ma:index="4" ma:displayName="Titr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0B7D9DB-F29C-45B0-B7EB-CC000F884306}">
  <ds:schemaRefs>
    <ds:schemaRef ds:uri="http://schemas.microsoft.com/sharepoint/v3/contenttype/forms"/>
  </ds:schemaRefs>
</ds:datastoreItem>
</file>

<file path=customXml/itemProps2.xml><?xml version="1.0" encoding="utf-8"?>
<ds:datastoreItem xmlns:ds="http://schemas.openxmlformats.org/officeDocument/2006/customXml" ds:itemID="{C6C7A151-A4EB-40BD-93C0-37C5536DCA83}">
  <ds:schemaRefs>
    <ds:schemaRef ds:uri="b6dd3bb6-9964-438a-be1e-43cc871671b9"/>
    <ds:schemaRef ds:uri="http://schemas.microsoft.com/office/2006/documentManagement/types"/>
    <ds:schemaRef ds:uri="http://www.w3.org/XML/1998/namespace"/>
    <ds:schemaRef ds:uri="http://purl.org/dc/terms/"/>
    <ds:schemaRef ds:uri="http://schemas.openxmlformats.org/package/2006/metadata/core-properties"/>
    <ds:schemaRef ds:uri="700b6c41-8173-4fbb-ae42-9650a7f7d418"/>
    <ds:schemaRef ds:uri="http://purl.org/dc/dcmitype/"/>
    <ds:schemaRef ds:uri="http://schemas.microsoft.com/office/infopath/2007/PartnerControls"/>
    <ds:schemaRef ds:uri="http://schemas.microsoft.com/office/2006/metadata/properties"/>
    <ds:schemaRef ds:uri="http://purl.org/dc/elements/1.1/"/>
  </ds:schemaRefs>
</ds:datastoreItem>
</file>

<file path=customXml/itemProps3.xml><?xml version="1.0" encoding="utf-8"?>
<ds:datastoreItem xmlns:ds="http://schemas.openxmlformats.org/officeDocument/2006/customXml" ds:itemID="{D52B20F5-0147-43D0-9E16-8E7C1D5FAB84}">
  <ds:schemaRefs>
    <ds:schemaRef ds:uri="700b6c41-8173-4fbb-ae42-9650a7f7d418"/>
    <ds:schemaRef ds:uri="b6dd3bb6-9964-438a-be1e-43cc871671b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5740</TotalTime>
  <Words>805</Words>
  <Application>Microsoft Office PowerPoint</Application>
  <PresentationFormat>Personnalisé</PresentationFormat>
  <Paragraphs>149</Paragraphs>
  <Slides>18</Slides>
  <Notes>18</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18</vt:i4>
      </vt:variant>
    </vt:vector>
  </HeadingPairs>
  <TitlesOfParts>
    <vt:vector size="24" baseType="lpstr">
      <vt:lpstr>Arial</vt:lpstr>
      <vt:lpstr>Calibri</vt:lpstr>
      <vt:lpstr>Open Sans Bold</vt:lpstr>
      <vt:lpstr>Courier New</vt:lpstr>
      <vt:lpstr>Merriweather</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MOHAMED HAKKI</cp:lastModifiedBy>
  <cp:revision>44</cp:revision>
  <dcterms:created xsi:type="dcterms:W3CDTF">2024-11-22T12:10:42Z</dcterms:created>
  <dcterms:modified xsi:type="dcterms:W3CDTF">2024-12-17T10:05:41Z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0x0101001D36BFCDCF952B49B550FF7DE703D7E8</vt:lpwstr>
  </property>
</Properties>
</file>